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9"/>
    <p:sldId id="257" r:id="rId60"/>
    <p:sldId id="258" r:id="rId61"/>
    <p:sldId id="259" r:id="rId62"/>
    <p:sldId id="260" r:id="rId63"/>
    <p:sldId id="261" r:id="rId64"/>
    <p:sldId id="262" r:id="rId65"/>
    <p:sldId id="263" r:id="rId66"/>
    <p:sldId id="264" r:id="rId67"/>
    <p:sldId id="265" r:id="rId68"/>
    <p:sldId id="266" r:id="rId69"/>
    <p:sldId id="267" r:id="rId7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BM Plex Sans" charset="1" panose="020B0503050203000203"/>
      <p:regular r:id="rId10"/>
    </p:embeddedFont>
    <p:embeddedFont>
      <p:font typeface="IBM Plex Sans Bold" charset="1" panose="020B0803050203000203"/>
      <p:regular r:id="rId11"/>
    </p:embeddedFont>
    <p:embeddedFont>
      <p:font typeface="IBM Plex Sans Italics" charset="1" panose="020B0503050203000203"/>
      <p:regular r:id="rId12"/>
    </p:embeddedFont>
    <p:embeddedFont>
      <p:font typeface="IBM Plex Sans Bold Italics" charset="1" panose="020B0803050203000203"/>
      <p:regular r:id="rId13"/>
    </p:embeddedFont>
    <p:embeddedFont>
      <p:font typeface="IBM Plex Sans Thin" charset="1" panose="020B0203050203000203"/>
      <p:regular r:id="rId14"/>
    </p:embeddedFont>
    <p:embeddedFont>
      <p:font typeface="IBM Plex Sans Thin Italics" charset="1" panose="020B0203050203000203"/>
      <p:regular r:id="rId15"/>
    </p:embeddedFont>
    <p:embeddedFont>
      <p:font typeface="IBM Plex Sans Medium" charset="1" panose="020B0603050203000203"/>
      <p:regular r:id="rId16"/>
    </p:embeddedFont>
    <p:embeddedFont>
      <p:font typeface="IBM Plex Sans Medium Italics" charset="1" panose="020B0603050203000203"/>
      <p:regular r:id="rId17"/>
    </p:embeddedFont>
    <p:embeddedFont>
      <p:font typeface="Tek Tall Arabic" charset="1" panose="00000000000000000000"/>
      <p:regular r:id="rId18"/>
    </p:embeddedFont>
    <p:embeddedFont>
      <p:font typeface="Tek Tall Arabic Bold" charset="1" panose="00000000000000000000"/>
      <p:regular r:id="rId19"/>
    </p:embeddedFont>
    <p:embeddedFont>
      <p:font typeface="Tek Tall Arabic Thin" charset="1" panose="00000000000000000000"/>
      <p:regular r:id="rId20"/>
    </p:embeddedFont>
    <p:embeddedFont>
      <p:font typeface="Tek Tall Arabic Extra-Light" charset="1" panose="00000000000000000000"/>
      <p:regular r:id="rId21"/>
    </p:embeddedFont>
    <p:embeddedFont>
      <p:font typeface="Tek Tall Arabic Light" charset="1" panose="00000000000000000000"/>
      <p:regular r:id="rId22"/>
    </p:embeddedFont>
    <p:embeddedFont>
      <p:font typeface="Tek Tall Arabic Medium" charset="1" panose="00000000000000000000"/>
      <p:regular r:id="rId23"/>
    </p:embeddedFont>
    <p:embeddedFont>
      <p:font typeface="Tek Tall Arabic Semi-Bold" charset="1" panose="00000000000000000000"/>
      <p:regular r:id="rId24"/>
    </p:embeddedFont>
    <p:embeddedFont>
      <p:font typeface="IBM Plex Sans Condensed" charset="1" panose="020B0506050203000203"/>
      <p:regular r:id="rId25"/>
    </p:embeddedFont>
    <p:embeddedFont>
      <p:font typeface="IBM Plex Sans Condensed Bold" charset="1" panose="020B0806050203000203"/>
      <p:regular r:id="rId26"/>
    </p:embeddedFont>
    <p:embeddedFont>
      <p:font typeface="IBM Plex Sans Condensed Italics" charset="1" panose="020B0506050203000203"/>
      <p:regular r:id="rId27"/>
    </p:embeddedFont>
    <p:embeddedFont>
      <p:font typeface="IBM Plex Sans Condensed Bold Italics" charset="1" panose="020B0806050203000203"/>
      <p:regular r:id="rId28"/>
    </p:embeddedFont>
    <p:embeddedFont>
      <p:font typeface="IBM Plex Sans Condensed Thin" charset="1" panose="020B0206050203000203"/>
      <p:regular r:id="rId29"/>
    </p:embeddedFont>
    <p:embeddedFont>
      <p:font typeface="IBM Plex Sans Condensed Thin Italics" charset="1" panose="020B0206050203000203"/>
      <p:regular r:id="rId30"/>
    </p:embeddedFont>
    <p:embeddedFont>
      <p:font typeface="IBM Plex Sans Condensed Medium" charset="1" panose="020B0606050203000203"/>
      <p:regular r:id="rId31"/>
    </p:embeddedFont>
    <p:embeddedFont>
      <p:font typeface="IBM Plex Sans Condensed Medium Italics" charset="1" panose="020B0606050203000203"/>
      <p:regular r:id="rId32"/>
    </p:embeddedFont>
    <p:embeddedFont>
      <p:font typeface="Open Sans" charset="1" panose="020B0606030504020204"/>
      <p:regular r:id="rId33"/>
    </p:embeddedFont>
    <p:embeddedFont>
      <p:font typeface="Open Sans Bold" charset="1" panose="020B0806030504020204"/>
      <p:regular r:id="rId34"/>
    </p:embeddedFont>
    <p:embeddedFont>
      <p:font typeface="Open Sans Italics" charset="1" panose="020B0606030504020204"/>
      <p:regular r:id="rId35"/>
    </p:embeddedFont>
    <p:embeddedFont>
      <p:font typeface="Open Sans Bold Italics" charset="1" panose="020B0806030504020204"/>
      <p:regular r:id="rId36"/>
    </p:embeddedFont>
    <p:embeddedFont>
      <p:font typeface="Open Sans Light" charset="1" panose="020B0306030504020204"/>
      <p:regular r:id="rId37"/>
    </p:embeddedFont>
    <p:embeddedFont>
      <p:font typeface="Open Sans Light Italics" charset="1" panose="020B0306030504020204"/>
      <p:regular r:id="rId38"/>
    </p:embeddedFont>
    <p:embeddedFont>
      <p:font typeface="Open Sans Ultra-Bold" charset="1" panose="00000000000000000000"/>
      <p:regular r:id="rId39"/>
    </p:embeddedFont>
    <p:embeddedFont>
      <p:font typeface="Open Sans Ultra-Bold Italics" charset="1" panose="00000000000000000000"/>
      <p:regular r:id="rId40"/>
    </p:embeddedFont>
    <p:embeddedFont>
      <p:font typeface="Montserrat" charset="1" panose="00000500000000000000"/>
      <p:regular r:id="rId41"/>
    </p:embeddedFont>
    <p:embeddedFont>
      <p:font typeface="Montserrat Bold" charset="1" panose="00000800000000000000"/>
      <p:regular r:id="rId42"/>
    </p:embeddedFont>
    <p:embeddedFont>
      <p:font typeface="Montserrat Italics" charset="1" panose="00000500000000000000"/>
      <p:regular r:id="rId43"/>
    </p:embeddedFont>
    <p:embeddedFont>
      <p:font typeface="Montserrat Bold Italics" charset="1" panose="00000800000000000000"/>
      <p:regular r:id="rId44"/>
    </p:embeddedFont>
    <p:embeddedFont>
      <p:font typeface="Montserrat Thin" charset="1" panose="00000300000000000000"/>
      <p:regular r:id="rId45"/>
    </p:embeddedFont>
    <p:embeddedFont>
      <p:font typeface="Montserrat Thin Italics" charset="1" panose="00000300000000000000"/>
      <p:regular r:id="rId46"/>
    </p:embeddedFont>
    <p:embeddedFont>
      <p:font typeface="Montserrat Extra-Light" charset="1" panose="00000300000000000000"/>
      <p:regular r:id="rId47"/>
    </p:embeddedFont>
    <p:embeddedFont>
      <p:font typeface="Montserrat Extra-Light Italics" charset="1" panose="00000300000000000000"/>
      <p:regular r:id="rId48"/>
    </p:embeddedFont>
    <p:embeddedFont>
      <p:font typeface="Montserrat Light" charset="1" panose="00000400000000000000"/>
      <p:regular r:id="rId49"/>
    </p:embeddedFont>
    <p:embeddedFont>
      <p:font typeface="Montserrat Light Italics" charset="1" panose="00000400000000000000"/>
      <p:regular r:id="rId50"/>
    </p:embeddedFont>
    <p:embeddedFont>
      <p:font typeface="Montserrat Medium" charset="1" panose="00000600000000000000"/>
      <p:regular r:id="rId51"/>
    </p:embeddedFont>
    <p:embeddedFont>
      <p:font typeface="Montserrat Medium Italics" charset="1" panose="00000600000000000000"/>
      <p:regular r:id="rId52"/>
    </p:embeddedFont>
    <p:embeddedFont>
      <p:font typeface="Montserrat Semi-Bold" charset="1" panose="00000700000000000000"/>
      <p:regular r:id="rId53"/>
    </p:embeddedFont>
    <p:embeddedFont>
      <p:font typeface="Montserrat Semi-Bold Italics" charset="1" panose="00000700000000000000"/>
      <p:regular r:id="rId54"/>
    </p:embeddedFont>
    <p:embeddedFont>
      <p:font typeface="Montserrat Ultra-Bold" charset="1" panose="00000900000000000000"/>
      <p:regular r:id="rId55"/>
    </p:embeddedFont>
    <p:embeddedFont>
      <p:font typeface="Montserrat Ultra-Bold Italics" charset="1" panose="00000900000000000000"/>
      <p:regular r:id="rId56"/>
    </p:embeddedFont>
    <p:embeddedFont>
      <p:font typeface="Montserrat Heavy" charset="1" panose="00000A00000000000000"/>
      <p:regular r:id="rId57"/>
    </p:embeddedFont>
    <p:embeddedFont>
      <p:font typeface="Montserrat Heavy Italics" charset="1" panose="00000A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slides/slide1.xml" Type="http://schemas.openxmlformats.org/officeDocument/2006/relationships/slide"/><Relationship Id="rId6" Target="fonts/font6.fntdata" Type="http://schemas.openxmlformats.org/officeDocument/2006/relationships/font"/><Relationship Id="rId60" Target="slides/slide2.xml" Type="http://schemas.openxmlformats.org/officeDocument/2006/relationships/slide"/><Relationship Id="rId61" Target="slides/slide3.xml" Type="http://schemas.openxmlformats.org/officeDocument/2006/relationships/slide"/><Relationship Id="rId62" Target="slides/slide4.xml" Type="http://schemas.openxmlformats.org/officeDocument/2006/relationships/slide"/><Relationship Id="rId63" Target="slides/slide5.xml" Type="http://schemas.openxmlformats.org/officeDocument/2006/relationships/slide"/><Relationship Id="rId64" Target="slides/slide6.xml" Type="http://schemas.openxmlformats.org/officeDocument/2006/relationships/slide"/><Relationship Id="rId65" Target="slides/slide7.xml" Type="http://schemas.openxmlformats.org/officeDocument/2006/relationships/slide"/><Relationship Id="rId66" Target="slides/slide8.xml" Type="http://schemas.openxmlformats.org/officeDocument/2006/relationships/slide"/><Relationship Id="rId67" Target="slides/slide9.xml" Type="http://schemas.openxmlformats.org/officeDocument/2006/relationships/slide"/><Relationship Id="rId68" Target="slides/slide10.xml" Type="http://schemas.openxmlformats.org/officeDocument/2006/relationships/slide"/><Relationship Id="rId69" Target="slides/slide11.xml" Type="http://schemas.openxmlformats.org/officeDocument/2006/relationships/slide"/><Relationship Id="rId7" Target="fonts/font7.fntdata" Type="http://schemas.openxmlformats.org/officeDocument/2006/relationships/font"/><Relationship Id="rId70" Target="slides/slide1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p:nvPr/>
        </p:nvGrpSpPr>
        <p:grpSpPr>
          <a:xfrm rot="0">
            <a:off x="6231033" y="-246337"/>
            <a:ext cx="12327937" cy="10779673"/>
            <a:chOff x="0" y="0"/>
            <a:chExt cx="16437249" cy="14372898"/>
          </a:xfrm>
        </p:grpSpPr>
        <p:pic>
          <p:nvPicPr>
            <p:cNvPr name="Picture 3" id="3"/>
            <p:cNvPicPr>
              <a:picLocks noChangeAspect="true"/>
            </p:cNvPicPr>
            <p:nvPr/>
          </p:nvPicPr>
          <p:blipFill>
            <a:blip r:embed="rId2"/>
            <a:srcRect l="11879" t="0" r="11879" b="0"/>
            <a:stretch>
              <a:fillRect/>
            </a:stretch>
          </p:blipFill>
          <p:spPr>
            <a:xfrm flipH="false" flipV="false">
              <a:off x="0" y="0"/>
              <a:ext cx="16437249" cy="14372898"/>
            </a:xfrm>
            <a:prstGeom prst="rect">
              <a:avLst/>
            </a:prstGeom>
          </p:spPr>
        </p:pic>
      </p:grpSp>
      <p:sp>
        <p:nvSpPr>
          <p:cNvPr name="Freeform 4" id="4"/>
          <p:cNvSpPr/>
          <p:nvPr/>
        </p:nvSpPr>
        <p:spPr>
          <a:xfrm flipH="false" flipV="false" rot="0">
            <a:off x="6192933" y="-486797"/>
            <a:ext cx="6244511" cy="11260594"/>
          </a:xfrm>
          <a:custGeom>
            <a:avLst/>
            <a:gdLst/>
            <a:ahLst/>
            <a:cxnLst/>
            <a:rect r="r" b="b" t="t" l="l"/>
            <a:pathLst>
              <a:path h="11260594" w="6244511">
                <a:moveTo>
                  <a:pt x="0" y="0"/>
                </a:moveTo>
                <a:lnTo>
                  <a:pt x="6244511" y="0"/>
                </a:lnTo>
                <a:lnTo>
                  <a:pt x="6244511" y="11260594"/>
                </a:lnTo>
                <a:lnTo>
                  <a:pt x="0" y="11260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773530" y="7997889"/>
            <a:ext cx="6081417" cy="0"/>
          </a:xfrm>
          <a:prstGeom prst="line">
            <a:avLst/>
          </a:prstGeom>
          <a:ln cap="flat" w="38100">
            <a:solidFill>
              <a:srgbClr val="FFFFFF"/>
            </a:solidFill>
            <a:prstDash val="solid"/>
            <a:headEnd type="none" len="sm" w="sm"/>
            <a:tailEnd type="none" len="sm" w="sm"/>
          </a:ln>
        </p:spPr>
      </p:sp>
      <p:sp>
        <p:nvSpPr>
          <p:cNvPr name="TextBox 6" id="6"/>
          <p:cNvSpPr txBox="true"/>
          <p:nvPr/>
        </p:nvSpPr>
        <p:spPr>
          <a:xfrm rot="0">
            <a:off x="209550" y="971831"/>
            <a:ext cx="10196674" cy="7026058"/>
          </a:xfrm>
          <a:prstGeom prst="rect">
            <a:avLst/>
          </a:prstGeom>
        </p:spPr>
        <p:txBody>
          <a:bodyPr anchor="t" rtlCol="false" tIns="0" lIns="0" bIns="0" rIns="0">
            <a:spAutoFit/>
          </a:bodyPr>
          <a:lstStyle/>
          <a:p>
            <a:pPr>
              <a:lnSpc>
                <a:spcPts val="13731"/>
              </a:lnSpc>
            </a:pPr>
            <a:r>
              <a:rPr lang="en-US" sz="12482">
                <a:solidFill>
                  <a:srgbClr val="C89F65"/>
                </a:solidFill>
                <a:latin typeface="Tek Tall Arabic"/>
              </a:rPr>
              <a:t>MOVIE RECOMMENDATION</a:t>
            </a:r>
          </a:p>
          <a:p>
            <a:pPr>
              <a:lnSpc>
                <a:spcPts val="13731"/>
              </a:lnSpc>
            </a:pPr>
            <a:r>
              <a:rPr lang="en-US" sz="12482">
                <a:solidFill>
                  <a:srgbClr val="C89F65"/>
                </a:solidFill>
                <a:latin typeface="Tek Tall Arabic"/>
              </a:rPr>
              <a:t>DATA SCIENCE</a:t>
            </a:r>
          </a:p>
          <a:p>
            <a:pPr>
              <a:lnSpc>
                <a:spcPts val="13731"/>
              </a:lnSpc>
            </a:pPr>
            <a:r>
              <a:rPr lang="en-US" sz="12482">
                <a:solidFill>
                  <a:srgbClr val="C89F65"/>
                </a:solidFill>
                <a:latin typeface="Tek Tall Arabic"/>
              </a:rPr>
              <a:t>PROJECT</a:t>
            </a:r>
          </a:p>
        </p:txBody>
      </p:sp>
      <p:sp>
        <p:nvSpPr>
          <p:cNvPr name="TextBox 7" id="7"/>
          <p:cNvSpPr txBox="true"/>
          <p:nvPr/>
        </p:nvSpPr>
        <p:spPr>
          <a:xfrm rot="0">
            <a:off x="676275" y="8590279"/>
            <a:ext cx="8771058" cy="778513"/>
          </a:xfrm>
          <a:prstGeom prst="rect">
            <a:avLst/>
          </a:prstGeom>
        </p:spPr>
        <p:txBody>
          <a:bodyPr anchor="t" rtlCol="false" tIns="0" lIns="0" bIns="0" rIns="0">
            <a:spAutoFit/>
          </a:bodyPr>
          <a:lstStyle/>
          <a:p>
            <a:pPr>
              <a:lnSpc>
                <a:spcPts val="6439"/>
              </a:lnSpc>
              <a:spcBef>
                <a:spcPct val="0"/>
              </a:spcBef>
            </a:pPr>
            <a:r>
              <a:rPr lang="en-US" sz="4599">
                <a:solidFill>
                  <a:srgbClr val="FFFFFF"/>
                </a:solidFill>
                <a:latin typeface="IBM Plex Sans Condensed"/>
              </a:rPr>
              <a:t>GROUP 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a:off x="9144000" y="3302000"/>
            <a:ext cx="12311601"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8815" y="0"/>
            <a:ext cx="9135185" cy="10533337"/>
            <a:chOff x="0" y="0"/>
            <a:chExt cx="12180247" cy="14044449"/>
          </a:xfrm>
        </p:grpSpPr>
        <p:pic>
          <p:nvPicPr>
            <p:cNvPr name="Picture 4" id="4"/>
            <p:cNvPicPr>
              <a:picLocks noChangeAspect="true"/>
            </p:cNvPicPr>
            <p:nvPr/>
          </p:nvPicPr>
          <p:blipFill>
            <a:blip r:embed="rId2"/>
            <a:srcRect l="21109" t="0" r="21109" b="0"/>
            <a:stretch>
              <a:fillRect/>
            </a:stretch>
          </p:blipFill>
          <p:spPr>
            <a:xfrm flipH="false" flipV="false">
              <a:off x="0" y="0"/>
              <a:ext cx="12180247" cy="14044449"/>
            </a:xfrm>
            <a:prstGeom prst="rect">
              <a:avLst/>
            </a:prstGeom>
          </p:spPr>
        </p:pic>
      </p:grpSp>
      <p:grpSp>
        <p:nvGrpSpPr>
          <p:cNvPr name="Group 5" id="5"/>
          <p:cNvGrpSpPr/>
          <p:nvPr/>
        </p:nvGrpSpPr>
        <p:grpSpPr>
          <a:xfrm rot="0">
            <a:off x="6155091" y="0"/>
            <a:ext cx="2988909" cy="10779673"/>
            <a:chOff x="0" y="0"/>
            <a:chExt cx="3985213" cy="14372898"/>
          </a:xfrm>
        </p:grpSpPr>
        <p:sp>
          <p:nvSpPr>
            <p:cNvPr name="Freeform 6" id="6"/>
            <p:cNvSpPr/>
            <p:nvPr/>
          </p:nvSpPr>
          <p:spPr>
            <a:xfrm flipH="false" flipV="false" rot="-10800000">
              <a:off x="0" y="7186449"/>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0" y="0"/>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10165208" y="2143125"/>
            <a:ext cx="5437849" cy="1158875"/>
          </a:xfrm>
          <a:prstGeom prst="rect">
            <a:avLst/>
          </a:prstGeom>
        </p:spPr>
        <p:txBody>
          <a:bodyPr anchor="t" rtlCol="false" tIns="0" lIns="0" bIns="0" rIns="0">
            <a:spAutoFit/>
          </a:bodyPr>
          <a:lstStyle/>
          <a:p>
            <a:pPr>
              <a:lnSpc>
                <a:spcPts val="8800"/>
              </a:lnSpc>
            </a:pPr>
            <a:r>
              <a:rPr lang="en-US" sz="8000">
                <a:solidFill>
                  <a:srgbClr val="C89F65"/>
                </a:solidFill>
                <a:latin typeface="Tek Tall Arabic"/>
              </a:rPr>
              <a:t>METHODOLOGY</a:t>
            </a:r>
          </a:p>
        </p:txBody>
      </p:sp>
      <p:sp>
        <p:nvSpPr>
          <p:cNvPr name="TextBox 9" id="9"/>
          <p:cNvSpPr txBox="true"/>
          <p:nvPr/>
        </p:nvSpPr>
        <p:spPr>
          <a:xfrm rot="0">
            <a:off x="9779035" y="3708744"/>
            <a:ext cx="7480265" cy="9604376"/>
          </a:xfrm>
          <a:prstGeom prst="rect">
            <a:avLst/>
          </a:prstGeom>
        </p:spPr>
        <p:txBody>
          <a:bodyPr anchor="t" rtlCol="false" tIns="0" lIns="0" bIns="0" rIns="0">
            <a:spAutoFit/>
          </a:bodyPr>
          <a:lstStyle/>
          <a:p>
            <a:pPr>
              <a:lnSpc>
                <a:spcPts val="3779"/>
              </a:lnSpc>
            </a:pPr>
            <a:r>
              <a:rPr lang="en-US" sz="2699" spc="161">
                <a:solidFill>
                  <a:srgbClr val="FFFFFF"/>
                </a:solidFill>
                <a:latin typeface="IBM Plex Sans"/>
              </a:rPr>
              <a:t>1) Data Loading and understanding</a:t>
            </a:r>
          </a:p>
          <a:p>
            <a:pPr>
              <a:lnSpc>
                <a:spcPts val="3779"/>
              </a:lnSpc>
            </a:pPr>
          </a:p>
          <a:p>
            <a:pPr>
              <a:lnSpc>
                <a:spcPts val="3779"/>
              </a:lnSpc>
            </a:pPr>
            <a:r>
              <a:rPr lang="en-US" sz="2699" spc="159">
                <a:solidFill>
                  <a:srgbClr val="FFFFFF"/>
                </a:solidFill>
                <a:latin typeface="IBM Plex Sans"/>
              </a:rPr>
              <a:t>2) Data Preparation</a:t>
            </a:r>
          </a:p>
          <a:p>
            <a:pPr>
              <a:lnSpc>
                <a:spcPts val="3779"/>
              </a:lnSpc>
            </a:pPr>
          </a:p>
          <a:p>
            <a:pPr>
              <a:lnSpc>
                <a:spcPts val="3779"/>
              </a:lnSpc>
            </a:pPr>
            <a:r>
              <a:rPr lang="en-US" sz="2699" spc="161">
                <a:solidFill>
                  <a:srgbClr val="FFFFFF"/>
                </a:solidFill>
                <a:latin typeface="IBM Plex Sans"/>
              </a:rPr>
              <a:t>3) Distribution of data</a:t>
            </a:r>
          </a:p>
          <a:p>
            <a:pPr>
              <a:lnSpc>
                <a:spcPts val="3779"/>
              </a:lnSpc>
            </a:pPr>
          </a:p>
          <a:p>
            <a:pPr>
              <a:lnSpc>
                <a:spcPts val="3779"/>
              </a:lnSpc>
            </a:pPr>
            <a:r>
              <a:rPr lang="en-US" sz="2699" spc="161">
                <a:solidFill>
                  <a:srgbClr val="FFFFFF"/>
                </a:solidFill>
                <a:latin typeface="IBM Plex Sans"/>
              </a:rPr>
              <a:t>4) Data Pre-processing</a:t>
            </a:r>
          </a:p>
          <a:p>
            <a:pPr>
              <a:lnSpc>
                <a:spcPts val="3779"/>
              </a:lnSpc>
            </a:pPr>
          </a:p>
          <a:p>
            <a:pPr>
              <a:lnSpc>
                <a:spcPts val="3779"/>
              </a:lnSpc>
            </a:pPr>
            <a:r>
              <a:rPr lang="en-US" sz="2699" spc="161">
                <a:solidFill>
                  <a:srgbClr val="FFFFFF"/>
                </a:solidFill>
                <a:latin typeface="IBM Plex Sans"/>
              </a:rPr>
              <a:t>5) Model development and evaluaion</a:t>
            </a:r>
          </a:p>
          <a:p>
            <a:pPr>
              <a:lnSpc>
                <a:spcPts val="3779"/>
              </a:lnSpc>
            </a:pPr>
          </a:p>
          <a:p>
            <a:pPr>
              <a:lnSpc>
                <a:spcPts val="3779"/>
              </a:lnSpc>
            </a:pPr>
            <a:r>
              <a:rPr lang="en-US" sz="2699" spc="161">
                <a:solidFill>
                  <a:srgbClr val="FFFFFF"/>
                </a:solidFill>
                <a:latin typeface="IBM Plex Sans"/>
              </a:rPr>
              <a:t>6) Model Optimization</a:t>
            </a:r>
          </a:p>
          <a:p>
            <a:pPr>
              <a:lnSpc>
                <a:spcPts val="3779"/>
              </a:lnSpc>
            </a:pPr>
          </a:p>
          <a:p>
            <a:pPr>
              <a:lnSpc>
                <a:spcPts val="3779"/>
              </a:lnSpc>
            </a:pPr>
          </a:p>
          <a:p>
            <a:pPr>
              <a:lnSpc>
                <a:spcPts val="3779"/>
              </a:lnSpc>
            </a:pPr>
          </a:p>
          <a:p>
            <a:pPr>
              <a:lnSpc>
                <a:spcPts val="3779"/>
              </a:lnSpc>
            </a:pPr>
          </a:p>
          <a:p>
            <a:pPr>
              <a:lnSpc>
                <a:spcPts val="3779"/>
              </a:lnSpc>
            </a:pPr>
          </a:p>
          <a:p>
            <a:pPr>
              <a:lnSpc>
                <a:spcPts val="3219"/>
              </a:lnSpc>
            </a:pPr>
          </a:p>
          <a:p>
            <a:pPr>
              <a:lnSpc>
                <a:spcPts val="3219"/>
              </a:lnSpc>
            </a:pPr>
          </a:p>
          <a:p>
            <a:pPr>
              <a:lnSpc>
                <a:spcPts val="3219"/>
              </a:lnSpc>
            </a:pPr>
          </a:p>
          <a:p>
            <a:pPr>
              <a:lnSpc>
                <a:spcPts val="3219"/>
              </a:lnSpc>
            </a:pPr>
          </a:p>
          <a:p>
            <a:pPr algn="l" marL="0" indent="0" lvl="0">
              <a:lnSpc>
                <a:spcPts val="321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a:off x="9144000" y="3302000"/>
            <a:ext cx="12311601"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8815" y="0"/>
            <a:ext cx="9135185" cy="10533337"/>
            <a:chOff x="0" y="0"/>
            <a:chExt cx="12180247" cy="14044449"/>
          </a:xfrm>
        </p:grpSpPr>
        <p:pic>
          <p:nvPicPr>
            <p:cNvPr name="Picture 4" id="4"/>
            <p:cNvPicPr>
              <a:picLocks noChangeAspect="true"/>
            </p:cNvPicPr>
            <p:nvPr/>
          </p:nvPicPr>
          <p:blipFill>
            <a:blip r:embed="rId2"/>
            <a:srcRect l="24000" t="0" r="24000" b="0"/>
            <a:stretch>
              <a:fillRect/>
            </a:stretch>
          </p:blipFill>
          <p:spPr>
            <a:xfrm flipH="false" flipV="false">
              <a:off x="0" y="0"/>
              <a:ext cx="12180247" cy="14044449"/>
            </a:xfrm>
            <a:prstGeom prst="rect">
              <a:avLst/>
            </a:prstGeom>
          </p:spPr>
        </p:pic>
      </p:grpSp>
      <p:grpSp>
        <p:nvGrpSpPr>
          <p:cNvPr name="Group 5" id="5"/>
          <p:cNvGrpSpPr/>
          <p:nvPr/>
        </p:nvGrpSpPr>
        <p:grpSpPr>
          <a:xfrm rot="0">
            <a:off x="6155091" y="0"/>
            <a:ext cx="2988909" cy="10779673"/>
            <a:chOff x="0" y="0"/>
            <a:chExt cx="3985213" cy="14372898"/>
          </a:xfrm>
        </p:grpSpPr>
        <p:sp>
          <p:nvSpPr>
            <p:cNvPr name="Freeform 6" id="6"/>
            <p:cNvSpPr/>
            <p:nvPr/>
          </p:nvSpPr>
          <p:spPr>
            <a:xfrm flipH="false" flipV="false" rot="-10800000">
              <a:off x="0" y="7186449"/>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0" y="0"/>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10165208" y="1028700"/>
            <a:ext cx="5437849" cy="2273300"/>
          </a:xfrm>
          <a:prstGeom prst="rect">
            <a:avLst/>
          </a:prstGeom>
        </p:spPr>
        <p:txBody>
          <a:bodyPr anchor="t" rtlCol="false" tIns="0" lIns="0" bIns="0" rIns="0">
            <a:spAutoFit/>
          </a:bodyPr>
          <a:lstStyle/>
          <a:p>
            <a:pPr>
              <a:lnSpc>
                <a:spcPts val="8800"/>
              </a:lnSpc>
            </a:pPr>
            <a:r>
              <a:rPr lang="en-US" sz="8000">
                <a:solidFill>
                  <a:srgbClr val="C89F65"/>
                </a:solidFill>
                <a:latin typeface="Tek Tall Arabic"/>
              </a:rPr>
              <a:t>RESULTS &amp; RECOMMENDATIONS</a:t>
            </a:r>
          </a:p>
        </p:txBody>
      </p:sp>
      <p:sp>
        <p:nvSpPr>
          <p:cNvPr name="TextBox 9" id="9"/>
          <p:cNvSpPr txBox="true"/>
          <p:nvPr/>
        </p:nvSpPr>
        <p:spPr>
          <a:xfrm rot="0">
            <a:off x="9779035" y="3708744"/>
            <a:ext cx="7480265" cy="4841876"/>
          </a:xfrm>
          <a:prstGeom prst="rect">
            <a:avLst/>
          </a:prstGeom>
        </p:spPr>
        <p:txBody>
          <a:bodyPr anchor="t" rtlCol="false" tIns="0" lIns="0" bIns="0" rIns="0">
            <a:spAutoFit/>
          </a:bodyPr>
          <a:lstStyle/>
          <a:p>
            <a:pPr>
              <a:lnSpc>
                <a:spcPts val="3779"/>
              </a:lnSpc>
            </a:pPr>
            <a:r>
              <a:rPr lang="en-US" sz="2699" spc="161">
                <a:solidFill>
                  <a:srgbClr val="FFFFFF"/>
                </a:solidFill>
                <a:latin typeface="IBM Plex Sans"/>
              </a:rPr>
              <a:t>The results are</a:t>
            </a:r>
          </a:p>
          <a:p>
            <a:pPr>
              <a:lnSpc>
                <a:spcPts val="3779"/>
              </a:lnSpc>
            </a:pPr>
          </a:p>
          <a:p>
            <a:pPr>
              <a:lnSpc>
                <a:spcPts val="3779"/>
              </a:lnSpc>
            </a:pPr>
          </a:p>
          <a:p>
            <a:pPr>
              <a:lnSpc>
                <a:spcPts val="3779"/>
              </a:lnSpc>
            </a:pPr>
          </a:p>
          <a:p>
            <a:pPr>
              <a:lnSpc>
                <a:spcPts val="3779"/>
              </a:lnSpc>
            </a:pPr>
          </a:p>
          <a:p>
            <a:pPr>
              <a:lnSpc>
                <a:spcPts val="3779"/>
              </a:lnSpc>
            </a:pPr>
          </a:p>
          <a:p>
            <a:pPr>
              <a:lnSpc>
                <a:spcPts val="3219"/>
              </a:lnSpc>
            </a:pPr>
          </a:p>
          <a:p>
            <a:pPr>
              <a:lnSpc>
                <a:spcPts val="3219"/>
              </a:lnSpc>
            </a:pPr>
          </a:p>
          <a:p>
            <a:pPr>
              <a:lnSpc>
                <a:spcPts val="3219"/>
              </a:lnSpc>
            </a:pPr>
          </a:p>
          <a:p>
            <a:pPr>
              <a:lnSpc>
                <a:spcPts val="3219"/>
              </a:lnSpc>
            </a:pPr>
          </a:p>
          <a:p>
            <a:pPr algn="l" marL="0" indent="0" lvl="0">
              <a:lnSpc>
                <a:spcPts val="321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p:nvPr/>
        </p:nvGrpSpPr>
        <p:grpSpPr>
          <a:xfrm rot="0">
            <a:off x="-225038" y="-240321"/>
            <a:ext cx="18738076" cy="5961222"/>
            <a:chOff x="0" y="0"/>
            <a:chExt cx="24984101" cy="7948296"/>
          </a:xfrm>
        </p:grpSpPr>
        <p:pic>
          <p:nvPicPr>
            <p:cNvPr name="Picture 3" id="3"/>
            <p:cNvPicPr>
              <a:picLocks noChangeAspect="true"/>
            </p:cNvPicPr>
            <p:nvPr/>
          </p:nvPicPr>
          <p:blipFill>
            <a:blip r:embed="rId2"/>
            <a:srcRect l="0" t="26139" r="0" b="26139"/>
            <a:stretch>
              <a:fillRect/>
            </a:stretch>
          </p:blipFill>
          <p:spPr>
            <a:xfrm flipH="false" flipV="false">
              <a:off x="0" y="0"/>
              <a:ext cx="24984101" cy="7948296"/>
            </a:xfrm>
            <a:prstGeom prst="rect">
              <a:avLst/>
            </a:prstGeom>
          </p:spPr>
        </p:pic>
      </p:grpSp>
      <p:grpSp>
        <p:nvGrpSpPr>
          <p:cNvPr name="Group 4" id="4"/>
          <p:cNvGrpSpPr/>
          <p:nvPr/>
        </p:nvGrpSpPr>
        <p:grpSpPr>
          <a:xfrm rot="0">
            <a:off x="-378322" y="2644326"/>
            <a:ext cx="18891360" cy="3086100"/>
            <a:chOff x="0" y="0"/>
            <a:chExt cx="4975502" cy="812800"/>
          </a:xfrm>
        </p:grpSpPr>
        <p:sp>
          <p:nvSpPr>
            <p:cNvPr name="Freeform 5" id="5"/>
            <p:cNvSpPr/>
            <p:nvPr/>
          </p:nvSpPr>
          <p:spPr>
            <a:xfrm flipH="false" flipV="false" rot="0">
              <a:off x="0" y="0"/>
              <a:ext cx="4975502" cy="812800"/>
            </a:xfrm>
            <a:custGeom>
              <a:avLst/>
              <a:gdLst/>
              <a:ahLst/>
              <a:cxnLst/>
              <a:rect r="r" b="b" t="t" l="l"/>
              <a:pathLst>
                <a:path h="812800" w="4975502">
                  <a:moveTo>
                    <a:pt x="0" y="0"/>
                  </a:moveTo>
                  <a:lnTo>
                    <a:pt x="4975502" y="0"/>
                  </a:lnTo>
                  <a:lnTo>
                    <a:pt x="4975502" y="812800"/>
                  </a:lnTo>
                  <a:lnTo>
                    <a:pt x="0" y="812800"/>
                  </a:lnTo>
                  <a:close/>
                </a:path>
              </a:pathLst>
            </a:custGeom>
            <a:gradFill rotWithShape="true">
              <a:gsLst>
                <a:gs pos="0">
                  <a:srgbClr val="000000">
                    <a:alpha val="0"/>
                  </a:srgbClr>
                </a:gs>
                <a:gs pos="100000">
                  <a:srgbClr val="1B1919">
                    <a:alpha val="100000"/>
                  </a:srgbClr>
                </a:gs>
              </a:gsLst>
              <a:lin ang="5400000"/>
            </a:gradFill>
          </p:spPr>
        </p:sp>
        <p:sp>
          <p:nvSpPr>
            <p:cNvPr name="TextBox 6" id="6"/>
            <p:cNvSpPr txBox="true"/>
            <p:nvPr/>
          </p:nvSpPr>
          <p:spPr>
            <a:xfrm>
              <a:off x="0" y="-47625"/>
              <a:ext cx="4975502" cy="860425"/>
            </a:xfrm>
            <a:prstGeom prst="rect">
              <a:avLst/>
            </a:prstGeom>
          </p:spPr>
          <p:txBody>
            <a:bodyPr anchor="ctr" rtlCol="false" tIns="50800" lIns="50800" bIns="50800" rIns="50800"/>
            <a:lstStyle/>
            <a:p>
              <a:pPr algn="ctr">
                <a:lnSpc>
                  <a:spcPts val="3219"/>
                </a:lnSpc>
              </a:pPr>
            </a:p>
          </p:txBody>
        </p:sp>
      </p:grpSp>
      <p:sp>
        <p:nvSpPr>
          <p:cNvPr name="TextBox 7" id="7"/>
          <p:cNvSpPr txBox="true"/>
          <p:nvPr/>
        </p:nvSpPr>
        <p:spPr>
          <a:xfrm rot="0">
            <a:off x="3118849" y="7456388"/>
            <a:ext cx="11897018" cy="2435225"/>
          </a:xfrm>
          <a:prstGeom prst="rect">
            <a:avLst/>
          </a:prstGeom>
        </p:spPr>
        <p:txBody>
          <a:bodyPr anchor="t" rtlCol="false" tIns="0" lIns="0" bIns="0" rIns="0">
            <a:spAutoFit/>
          </a:bodyPr>
          <a:lstStyle/>
          <a:p>
            <a:pPr algn="ctr">
              <a:lnSpc>
                <a:spcPts val="18700"/>
              </a:lnSpc>
            </a:pPr>
            <a:r>
              <a:rPr lang="en-US" sz="17000">
                <a:solidFill>
                  <a:srgbClr val="C89F65"/>
                </a:solidFill>
                <a:latin typeface="Tek Tall Arabic"/>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8750618"/>
            <a:ext cx="16230600" cy="9525"/>
            <a:chOff x="0" y="0"/>
            <a:chExt cx="16230600" cy="9525"/>
          </a:xfrm>
        </p:grpSpPr>
        <p:sp>
          <p:nvSpPr>
            <p:cNvPr name="Freeform 3" id="3"/>
            <p:cNvSpPr/>
            <p:nvPr/>
          </p:nvSpPr>
          <p:spPr>
            <a:xfrm flipH="false" flipV="false" rot="0">
              <a:off x="0" y="0"/>
              <a:ext cx="16230600" cy="9525"/>
            </a:xfrm>
            <a:custGeom>
              <a:avLst/>
              <a:gdLst/>
              <a:ahLst/>
              <a:cxnLst/>
              <a:rect r="r" b="b" t="t" l="l"/>
              <a:pathLst>
                <a:path h="9525" w="16230600">
                  <a:moveTo>
                    <a:pt x="0" y="0"/>
                  </a:moveTo>
                  <a:lnTo>
                    <a:pt x="16230600" y="9525"/>
                  </a:lnTo>
                  <a:lnTo>
                    <a:pt x="0" y="9525"/>
                  </a:lnTo>
                  <a:close/>
                </a:path>
              </a:pathLst>
            </a:custGeom>
            <a:solidFill>
              <a:srgbClr val="000000"/>
            </a:solidFill>
          </p:spPr>
        </p:sp>
      </p:grpSp>
      <p:grpSp>
        <p:nvGrpSpPr>
          <p:cNvPr name="Group 4" id="4"/>
          <p:cNvGrpSpPr/>
          <p:nvPr/>
        </p:nvGrpSpPr>
        <p:grpSpPr>
          <a:xfrm rot="0">
            <a:off x="10607040" y="1028700"/>
            <a:ext cx="2476500" cy="2476500"/>
            <a:chOff x="0" y="0"/>
            <a:chExt cx="3302000" cy="3302000"/>
          </a:xfrm>
        </p:grpSpPr>
        <p:sp>
          <p:nvSpPr>
            <p:cNvPr name="Freeform 5" id="5"/>
            <p:cNvSpPr/>
            <p:nvPr/>
          </p:nvSpPr>
          <p:spPr>
            <a:xfrm flipH="false" flipV="false" rot="0">
              <a:off x="0" y="0"/>
              <a:ext cx="3302000" cy="3302000"/>
            </a:xfrm>
            <a:custGeom>
              <a:avLst/>
              <a:gdLst/>
              <a:ahLst/>
              <a:cxnLst/>
              <a:rect r="r" b="b" t="t" l="l"/>
              <a:pathLst>
                <a:path h="3302000" w="3302000">
                  <a:moveTo>
                    <a:pt x="1651000" y="0"/>
                  </a:moveTo>
                  <a:cubicBezTo>
                    <a:pt x="739140" y="0"/>
                    <a:pt x="0" y="739140"/>
                    <a:pt x="0" y="1651000"/>
                  </a:cubicBezTo>
                  <a:cubicBezTo>
                    <a:pt x="0" y="2562860"/>
                    <a:pt x="739140" y="3302000"/>
                    <a:pt x="1651000" y="3302000"/>
                  </a:cubicBezTo>
                  <a:cubicBezTo>
                    <a:pt x="2562860" y="3302000"/>
                    <a:pt x="3302000" y="2562860"/>
                    <a:pt x="3302000" y="1651000"/>
                  </a:cubicBezTo>
                  <a:cubicBezTo>
                    <a:pt x="3302000" y="739140"/>
                    <a:pt x="2562860" y="0"/>
                    <a:pt x="1651000" y="0"/>
                  </a:cubicBezTo>
                  <a:close/>
                </a:path>
              </a:pathLst>
            </a:custGeom>
            <a:solidFill>
              <a:srgbClr val="000000">
                <a:alpha val="0"/>
              </a:srgbClr>
            </a:solidFill>
            <a:ln w="12700">
              <a:solidFill>
                <a:srgbClr val="000000"/>
              </a:solidFill>
            </a:ln>
          </p:spPr>
        </p:sp>
      </p:grpSp>
      <p:grpSp>
        <p:nvGrpSpPr>
          <p:cNvPr name="Group 6" id="6"/>
          <p:cNvGrpSpPr/>
          <p:nvPr/>
        </p:nvGrpSpPr>
        <p:grpSpPr>
          <a:xfrm rot="0">
            <a:off x="6777228" y="1028700"/>
            <a:ext cx="2476500" cy="2476500"/>
            <a:chOff x="0" y="0"/>
            <a:chExt cx="3302000" cy="3302000"/>
          </a:xfrm>
        </p:grpSpPr>
        <p:sp>
          <p:nvSpPr>
            <p:cNvPr name="Freeform 7" id="7"/>
            <p:cNvSpPr/>
            <p:nvPr/>
          </p:nvSpPr>
          <p:spPr>
            <a:xfrm flipH="false" flipV="false" rot="0">
              <a:off x="0" y="0"/>
              <a:ext cx="3302000" cy="3302000"/>
            </a:xfrm>
            <a:custGeom>
              <a:avLst/>
              <a:gdLst/>
              <a:ahLst/>
              <a:cxnLst/>
              <a:rect r="r" b="b" t="t" l="l"/>
              <a:pathLst>
                <a:path h="3302000" w="3302000">
                  <a:moveTo>
                    <a:pt x="1651000" y="0"/>
                  </a:moveTo>
                  <a:cubicBezTo>
                    <a:pt x="739140" y="0"/>
                    <a:pt x="0" y="739140"/>
                    <a:pt x="0" y="1651000"/>
                  </a:cubicBezTo>
                  <a:cubicBezTo>
                    <a:pt x="0" y="2562860"/>
                    <a:pt x="739140" y="3302000"/>
                    <a:pt x="1651000" y="3302000"/>
                  </a:cubicBezTo>
                  <a:cubicBezTo>
                    <a:pt x="2562860" y="3302000"/>
                    <a:pt x="3302000" y="2562860"/>
                    <a:pt x="3302000" y="1651000"/>
                  </a:cubicBezTo>
                  <a:cubicBezTo>
                    <a:pt x="3302000" y="739140"/>
                    <a:pt x="2562860" y="0"/>
                    <a:pt x="1651000" y="0"/>
                  </a:cubicBezTo>
                  <a:close/>
                </a:path>
              </a:pathLst>
            </a:custGeom>
            <a:solidFill>
              <a:srgbClr val="000000">
                <a:alpha val="0"/>
              </a:srgbClr>
            </a:solidFill>
            <a:ln w="12700">
              <a:solidFill>
                <a:srgbClr val="000000"/>
              </a:solidFill>
            </a:ln>
          </p:spPr>
        </p:sp>
      </p:grpSp>
      <p:grpSp>
        <p:nvGrpSpPr>
          <p:cNvPr name="Group 8" id="8"/>
          <p:cNvGrpSpPr/>
          <p:nvPr/>
        </p:nvGrpSpPr>
        <p:grpSpPr>
          <a:xfrm rot="0">
            <a:off x="14308836" y="1028700"/>
            <a:ext cx="2476500" cy="2476500"/>
            <a:chOff x="0" y="0"/>
            <a:chExt cx="3302000" cy="3302000"/>
          </a:xfrm>
        </p:grpSpPr>
        <p:sp>
          <p:nvSpPr>
            <p:cNvPr name="Freeform 9" id="9"/>
            <p:cNvSpPr/>
            <p:nvPr/>
          </p:nvSpPr>
          <p:spPr>
            <a:xfrm flipH="false" flipV="false" rot="0">
              <a:off x="0" y="0"/>
              <a:ext cx="3302000" cy="3302000"/>
            </a:xfrm>
            <a:custGeom>
              <a:avLst/>
              <a:gdLst/>
              <a:ahLst/>
              <a:cxnLst/>
              <a:rect r="r" b="b" t="t" l="l"/>
              <a:pathLst>
                <a:path h="3302000" w="3302000">
                  <a:moveTo>
                    <a:pt x="1651000" y="0"/>
                  </a:moveTo>
                  <a:cubicBezTo>
                    <a:pt x="739140" y="0"/>
                    <a:pt x="0" y="739140"/>
                    <a:pt x="0" y="1651000"/>
                  </a:cubicBezTo>
                  <a:cubicBezTo>
                    <a:pt x="0" y="2562860"/>
                    <a:pt x="739140" y="3302000"/>
                    <a:pt x="1651000" y="3302000"/>
                  </a:cubicBezTo>
                  <a:cubicBezTo>
                    <a:pt x="2562860" y="3302000"/>
                    <a:pt x="3302000" y="2562860"/>
                    <a:pt x="3302000" y="1651000"/>
                  </a:cubicBezTo>
                  <a:cubicBezTo>
                    <a:pt x="3302000" y="739140"/>
                    <a:pt x="2562860" y="0"/>
                    <a:pt x="1651000" y="0"/>
                  </a:cubicBezTo>
                  <a:close/>
                </a:path>
              </a:pathLst>
            </a:custGeom>
            <a:solidFill>
              <a:srgbClr val="000000">
                <a:alpha val="0"/>
              </a:srgbClr>
            </a:solidFill>
            <a:ln w="12700">
              <a:solidFill>
                <a:srgbClr val="000000"/>
              </a:solidFill>
            </a:ln>
          </p:spPr>
        </p:sp>
      </p:grpSp>
      <p:grpSp>
        <p:nvGrpSpPr>
          <p:cNvPr name="Group 10" id="10"/>
          <p:cNvGrpSpPr/>
          <p:nvPr/>
        </p:nvGrpSpPr>
        <p:grpSpPr>
          <a:xfrm rot="0">
            <a:off x="6777228" y="4940808"/>
            <a:ext cx="2476500" cy="2476500"/>
            <a:chOff x="0" y="0"/>
            <a:chExt cx="3302000" cy="3302000"/>
          </a:xfrm>
        </p:grpSpPr>
        <p:sp>
          <p:nvSpPr>
            <p:cNvPr name="Freeform 11" id="11"/>
            <p:cNvSpPr/>
            <p:nvPr/>
          </p:nvSpPr>
          <p:spPr>
            <a:xfrm flipH="false" flipV="false" rot="0">
              <a:off x="0" y="0"/>
              <a:ext cx="3302000" cy="3302000"/>
            </a:xfrm>
            <a:custGeom>
              <a:avLst/>
              <a:gdLst/>
              <a:ahLst/>
              <a:cxnLst/>
              <a:rect r="r" b="b" t="t" l="l"/>
              <a:pathLst>
                <a:path h="3302000" w="3302000">
                  <a:moveTo>
                    <a:pt x="1651000" y="0"/>
                  </a:moveTo>
                  <a:cubicBezTo>
                    <a:pt x="739140" y="0"/>
                    <a:pt x="0" y="739140"/>
                    <a:pt x="0" y="1651000"/>
                  </a:cubicBezTo>
                  <a:cubicBezTo>
                    <a:pt x="0" y="2562860"/>
                    <a:pt x="739140" y="3302000"/>
                    <a:pt x="1651000" y="3302000"/>
                  </a:cubicBezTo>
                  <a:cubicBezTo>
                    <a:pt x="2562860" y="3302000"/>
                    <a:pt x="3302000" y="2562860"/>
                    <a:pt x="3302000" y="1651000"/>
                  </a:cubicBezTo>
                  <a:cubicBezTo>
                    <a:pt x="3302000" y="739140"/>
                    <a:pt x="2562860" y="0"/>
                    <a:pt x="1651000" y="0"/>
                  </a:cubicBezTo>
                  <a:close/>
                </a:path>
              </a:pathLst>
            </a:custGeom>
            <a:solidFill>
              <a:srgbClr val="000000">
                <a:alpha val="0"/>
              </a:srgbClr>
            </a:solidFill>
            <a:ln w="12700">
              <a:solidFill>
                <a:srgbClr val="000000"/>
              </a:solidFill>
            </a:ln>
          </p:spPr>
        </p:sp>
      </p:grpSp>
      <p:grpSp>
        <p:nvGrpSpPr>
          <p:cNvPr name="Group 12" id="12"/>
          <p:cNvGrpSpPr/>
          <p:nvPr/>
        </p:nvGrpSpPr>
        <p:grpSpPr>
          <a:xfrm rot="0">
            <a:off x="14308836" y="4940808"/>
            <a:ext cx="2476500" cy="2476500"/>
            <a:chOff x="0" y="0"/>
            <a:chExt cx="3302000" cy="3302000"/>
          </a:xfrm>
        </p:grpSpPr>
        <p:sp>
          <p:nvSpPr>
            <p:cNvPr name="Freeform 13" id="13"/>
            <p:cNvSpPr/>
            <p:nvPr/>
          </p:nvSpPr>
          <p:spPr>
            <a:xfrm flipH="false" flipV="false" rot="0">
              <a:off x="0" y="0"/>
              <a:ext cx="3302000" cy="3302000"/>
            </a:xfrm>
            <a:custGeom>
              <a:avLst/>
              <a:gdLst/>
              <a:ahLst/>
              <a:cxnLst/>
              <a:rect r="r" b="b" t="t" l="l"/>
              <a:pathLst>
                <a:path h="3302000" w="3302000">
                  <a:moveTo>
                    <a:pt x="1651000" y="0"/>
                  </a:moveTo>
                  <a:cubicBezTo>
                    <a:pt x="739140" y="0"/>
                    <a:pt x="0" y="739140"/>
                    <a:pt x="0" y="1651000"/>
                  </a:cubicBezTo>
                  <a:cubicBezTo>
                    <a:pt x="0" y="2562860"/>
                    <a:pt x="739140" y="3302000"/>
                    <a:pt x="1651000" y="3302000"/>
                  </a:cubicBezTo>
                  <a:cubicBezTo>
                    <a:pt x="2562860" y="3302000"/>
                    <a:pt x="3302000" y="2562860"/>
                    <a:pt x="3302000" y="1651000"/>
                  </a:cubicBezTo>
                  <a:cubicBezTo>
                    <a:pt x="3302000" y="739140"/>
                    <a:pt x="2562860" y="0"/>
                    <a:pt x="1651000" y="0"/>
                  </a:cubicBezTo>
                  <a:close/>
                </a:path>
              </a:pathLst>
            </a:custGeom>
            <a:solidFill>
              <a:srgbClr val="000000">
                <a:alpha val="0"/>
              </a:srgbClr>
            </a:solidFill>
            <a:ln w="12700">
              <a:solidFill>
                <a:srgbClr val="000000"/>
              </a:solidFill>
            </a:ln>
          </p:spPr>
        </p:sp>
      </p:grpSp>
      <p:sp>
        <p:nvSpPr>
          <p:cNvPr name="TextBox 14" id="14"/>
          <p:cNvSpPr txBox="true"/>
          <p:nvPr/>
        </p:nvSpPr>
        <p:spPr>
          <a:xfrm rot="0">
            <a:off x="7229218" y="9025709"/>
            <a:ext cx="1482354" cy="431699"/>
          </a:xfrm>
          <a:prstGeom prst="rect">
            <a:avLst/>
          </a:prstGeom>
        </p:spPr>
        <p:txBody>
          <a:bodyPr anchor="t" rtlCol="false" tIns="0" lIns="0" bIns="0" rIns="0">
            <a:spAutoFit/>
          </a:bodyPr>
          <a:lstStyle/>
          <a:p>
            <a:pPr algn="l">
              <a:lnSpc>
                <a:spcPts val="3505"/>
              </a:lnSpc>
            </a:pPr>
            <a:r>
              <a:rPr lang="en-US" sz="2503" spc="35">
                <a:solidFill>
                  <a:srgbClr val="C89F65"/>
                </a:solidFill>
                <a:latin typeface="Open Sans"/>
              </a:rPr>
              <a:t>GROUP 6</a:t>
            </a:r>
          </a:p>
        </p:txBody>
      </p:sp>
      <p:sp>
        <p:nvSpPr>
          <p:cNvPr name="TextBox 15" id="15"/>
          <p:cNvSpPr txBox="true"/>
          <p:nvPr/>
        </p:nvSpPr>
        <p:spPr>
          <a:xfrm rot="0">
            <a:off x="6891528" y="3642312"/>
            <a:ext cx="2248052" cy="396179"/>
          </a:xfrm>
          <a:prstGeom prst="rect">
            <a:avLst/>
          </a:prstGeom>
        </p:spPr>
        <p:txBody>
          <a:bodyPr anchor="t" rtlCol="false" tIns="0" lIns="0" bIns="0" rIns="0">
            <a:spAutoFit/>
          </a:bodyPr>
          <a:lstStyle/>
          <a:p>
            <a:pPr algn="l">
              <a:lnSpc>
                <a:spcPts val="3363"/>
              </a:lnSpc>
            </a:pPr>
            <a:r>
              <a:rPr lang="en-US" sz="2402" spc="33">
                <a:solidFill>
                  <a:srgbClr val="C89F65"/>
                </a:solidFill>
                <a:latin typeface="Open Sans"/>
              </a:rPr>
              <a:t>wilkins Nzioka</a:t>
            </a:r>
          </a:p>
        </p:txBody>
      </p:sp>
      <p:sp>
        <p:nvSpPr>
          <p:cNvPr name="TextBox 16" id="16"/>
          <p:cNvSpPr txBox="true"/>
          <p:nvPr/>
        </p:nvSpPr>
        <p:spPr>
          <a:xfrm rot="0">
            <a:off x="6975348" y="7555059"/>
            <a:ext cx="2353437" cy="396179"/>
          </a:xfrm>
          <a:prstGeom prst="rect">
            <a:avLst/>
          </a:prstGeom>
        </p:spPr>
        <p:txBody>
          <a:bodyPr anchor="t" rtlCol="false" tIns="0" lIns="0" bIns="0" rIns="0">
            <a:spAutoFit/>
          </a:bodyPr>
          <a:lstStyle/>
          <a:p>
            <a:pPr algn="l">
              <a:lnSpc>
                <a:spcPts val="3363"/>
              </a:lnSpc>
            </a:pPr>
            <a:r>
              <a:rPr lang="en-US" sz="2402" spc="33">
                <a:solidFill>
                  <a:srgbClr val="C89F65"/>
                </a:solidFill>
                <a:latin typeface="Open Sans"/>
              </a:rPr>
              <a:t>Priscilla Nzioka</a:t>
            </a:r>
          </a:p>
        </p:txBody>
      </p:sp>
      <p:sp>
        <p:nvSpPr>
          <p:cNvPr name="TextBox 17" id="17"/>
          <p:cNvSpPr txBox="true"/>
          <p:nvPr/>
        </p:nvSpPr>
        <p:spPr>
          <a:xfrm rot="0">
            <a:off x="10435977" y="3642312"/>
            <a:ext cx="2647563" cy="396179"/>
          </a:xfrm>
          <a:prstGeom prst="rect">
            <a:avLst/>
          </a:prstGeom>
        </p:spPr>
        <p:txBody>
          <a:bodyPr anchor="t" rtlCol="false" tIns="0" lIns="0" bIns="0" rIns="0">
            <a:spAutoFit/>
          </a:bodyPr>
          <a:lstStyle/>
          <a:p>
            <a:pPr algn="l">
              <a:lnSpc>
                <a:spcPts val="3363"/>
              </a:lnSpc>
            </a:pPr>
            <a:r>
              <a:rPr lang="en-US" sz="2402" spc="33">
                <a:solidFill>
                  <a:srgbClr val="C89F65"/>
                </a:solidFill>
                <a:latin typeface="Open Sans"/>
              </a:rPr>
              <a:t>Caroline Mbugua</a:t>
            </a:r>
          </a:p>
        </p:txBody>
      </p:sp>
      <p:sp>
        <p:nvSpPr>
          <p:cNvPr name="TextBox 18" id="18"/>
          <p:cNvSpPr txBox="true"/>
          <p:nvPr/>
        </p:nvSpPr>
        <p:spPr>
          <a:xfrm rot="0">
            <a:off x="14663928" y="3642312"/>
            <a:ext cx="2456359" cy="396179"/>
          </a:xfrm>
          <a:prstGeom prst="rect">
            <a:avLst/>
          </a:prstGeom>
        </p:spPr>
        <p:txBody>
          <a:bodyPr anchor="t" rtlCol="false" tIns="0" lIns="0" bIns="0" rIns="0">
            <a:spAutoFit/>
          </a:bodyPr>
          <a:lstStyle/>
          <a:p>
            <a:pPr algn="l">
              <a:lnSpc>
                <a:spcPts val="3363"/>
              </a:lnSpc>
            </a:pPr>
            <a:r>
              <a:rPr lang="en-US" sz="2402" spc="33">
                <a:solidFill>
                  <a:srgbClr val="C89F65"/>
                </a:solidFill>
                <a:latin typeface="Open Sans"/>
              </a:rPr>
              <a:t>Amad  Growman</a:t>
            </a:r>
          </a:p>
        </p:txBody>
      </p:sp>
      <p:sp>
        <p:nvSpPr>
          <p:cNvPr name="TextBox 19" id="19"/>
          <p:cNvSpPr txBox="true"/>
          <p:nvPr/>
        </p:nvSpPr>
        <p:spPr>
          <a:xfrm rot="0">
            <a:off x="14360652" y="7555059"/>
            <a:ext cx="2898648" cy="396179"/>
          </a:xfrm>
          <a:prstGeom prst="rect">
            <a:avLst/>
          </a:prstGeom>
        </p:spPr>
        <p:txBody>
          <a:bodyPr anchor="t" rtlCol="false" tIns="0" lIns="0" bIns="0" rIns="0">
            <a:spAutoFit/>
          </a:bodyPr>
          <a:lstStyle/>
          <a:p>
            <a:pPr algn="l">
              <a:lnSpc>
                <a:spcPts val="3363"/>
              </a:lnSpc>
            </a:pPr>
            <a:r>
              <a:rPr lang="en-US" sz="2402" spc="33">
                <a:solidFill>
                  <a:srgbClr val="C89F65"/>
                </a:solidFill>
                <a:latin typeface="Open Sans"/>
              </a:rPr>
              <a:t>Emmanuella Karisa</a:t>
            </a:r>
          </a:p>
        </p:txBody>
      </p:sp>
      <p:sp>
        <p:nvSpPr>
          <p:cNvPr name="TextBox 20" id="20"/>
          <p:cNvSpPr txBox="true"/>
          <p:nvPr/>
        </p:nvSpPr>
        <p:spPr>
          <a:xfrm rot="0">
            <a:off x="7673340" y="4040781"/>
            <a:ext cx="684705" cy="402412"/>
          </a:xfrm>
          <a:prstGeom prst="rect">
            <a:avLst/>
          </a:prstGeom>
        </p:spPr>
        <p:txBody>
          <a:bodyPr anchor="t" rtlCol="false" tIns="0" lIns="0" bIns="0" rIns="0">
            <a:spAutoFit/>
          </a:bodyPr>
          <a:lstStyle/>
          <a:p>
            <a:pPr algn="l">
              <a:lnSpc>
                <a:spcPts val="3225"/>
              </a:lnSpc>
            </a:pPr>
            <a:r>
              <a:rPr lang="en-US" sz="2304">
                <a:solidFill>
                  <a:srgbClr val="C89F65"/>
                </a:solidFill>
                <a:latin typeface="IBM Plex Sans"/>
              </a:rPr>
              <a:t>Chair</a:t>
            </a:r>
          </a:p>
        </p:txBody>
      </p:sp>
      <p:sp>
        <p:nvSpPr>
          <p:cNvPr name="TextBox 21" id="21"/>
          <p:cNvSpPr txBox="true"/>
          <p:nvPr/>
        </p:nvSpPr>
        <p:spPr>
          <a:xfrm rot="0">
            <a:off x="779069" y="4203021"/>
            <a:ext cx="3275590" cy="2716178"/>
          </a:xfrm>
          <a:prstGeom prst="rect">
            <a:avLst/>
          </a:prstGeom>
        </p:spPr>
        <p:txBody>
          <a:bodyPr anchor="t" rtlCol="false" tIns="0" lIns="0" bIns="0" rIns="0">
            <a:spAutoFit/>
          </a:bodyPr>
          <a:lstStyle/>
          <a:p>
            <a:pPr algn="l">
              <a:lnSpc>
                <a:spcPts val="10610"/>
              </a:lnSpc>
            </a:pPr>
            <a:r>
              <a:rPr lang="en-US" sz="9602" spc="48">
                <a:solidFill>
                  <a:srgbClr val="C89F65"/>
                </a:solidFill>
                <a:latin typeface="Open Sans"/>
              </a:rPr>
              <a:t>Our Team </a:t>
            </a:r>
          </a:p>
        </p:txBody>
      </p:sp>
      <p:sp>
        <p:nvSpPr>
          <p:cNvPr name="TextBox 22" id="22"/>
          <p:cNvSpPr txBox="true"/>
          <p:nvPr/>
        </p:nvSpPr>
        <p:spPr>
          <a:xfrm rot="0">
            <a:off x="779069" y="6630038"/>
            <a:ext cx="5173066" cy="1662303"/>
          </a:xfrm>
          <a:prstGeom prst="rect">
            <a:avLst/>
          </a:prstGeom>
        </p:spPr>
        <p:txBody>
          <a:bodyPr anchor="t" rtlCol="false" tIns="0" lIns="0" bIns="0" rIns="0">
            <a:spAutoFit/>
          </a:bodyPr>
          <a:lstStyle/>
          <a:p>
            <a:pPr algn="l">
              <a:lnSpc>
                <a:spcPts val="13439"/>
              </a:lnSpc>
            </a:pPr>
            <a:r>
              <a:rPr lang="en-US" sz="9600" spc="48">
                <a:solidFill>
                  <a:srgbClr val="C89F65"/>
                </a:solidFill>
                <a:latin typeface="Open Sans"/>
              </a:rPr>
              <a:t>Members</a:t>
            </a:r>
          </a:p>
        </p:txBody>
      </p:sp>
      <p:grpSp>
        <p:nvGrpSpPr>
          <p:cNvPr name="Group 23" id="23"/>
          <p:cNvGrpSpPr/>
          <p:nvPr/>
        </p:nvGrpSpPr>
        <p:grpSpPr>
          <a:xfrm rot="0">
            <a:off x="10607040" y="4940808"/>
            <a:ext cx="2476500" cy="2476500"/>
            <a:chOff x="0" y="0"/>
            <a:chExt cx="3302000" cy="3302000"/>
          </a:xfrm>
        </p:grpSpPr>
        <p:sp>
          <p:nvSpPr>
            <p:cNvPr name="Freeform 24" id="24"/>
            <p:cNvSpPr/>
            <p:nvPr/>
          </p:nvSpPr>
          <p:spPr>
            <a:xfrm flipH="false" flipV="false" rot="0">
              <a:off x="0" y="0"/>
              <a:ext cx="3302000" cy="3302000"/>
            </a:xfrm>
            <a:custGeom>
              <a:avLst/>
              <a:gdLst/>
              <a:ahLst/>
              <a:cxnLst/>
              <a:rect r="r" b="b" t="t" l="l"/>
              <a:pathLst>
                <a:path h="3302000" w="3302000">
                  <a:moveTo>
                    <a:pt x="1651000" y="0"/>
                  </a:moveTo>
                  <a:cubicBezTo>
                    <a:pt x="739140" y="0"/>
                    <a:pt x="0" y="739140"/>
                    <a:pt x="0" y="1651000"/>
                  </a:cubicBezTo>
                  <a:cubicBezTo>
                    <a:pt x="0" y="2562860"/>
                    <a:pt x="739140" y="3302000"/>
                    <a:pt x="1651000" y="3302000"/>
                  </a:cubicBezTo>
                  <a:cubicBezTo>
                    <a:pt x="2562860" y="3302000"/>
                    <a:pt x="3302000" y="2562860"/>
                    <a:pt x="3302000" y="1651000"/>
                  </a:cubicBezTo>
                  <a:cubicBezTo>
                    <a:pt x="3302000" y="739140"/>
                    <a:pt x="2562860" y="0"/>
                    <a:pt x="1651000" y="0"/>
                  </a:cubicBezTo>
                  <a:close/>
                </a:path>
              </a:pathLst>
            </a:custGeom>
            <a:blipFill>
              <a:blip r:embed="rId2"/>
              <a:stretch>
                <a:fillRect l="0" t="-430" r="0" b="-49661"/>
              </a:stretch>
            </a:blipFill>
          </p:spPr>
        </p:sp>
      </p:grpSp>
      <p:sp>
        <p:nvSpPr>
          <p:cNvPr name="TextBox 25" id="25"/>
          <p:cNvSpPr txBox="true"/>
          <p:nvPr/>
        </p:nvSpPr>
        <p:spPr>
          <a:xfrm rot="0">
            <a:off x="10805160" y="7555059"/>
            <a:ext cx="2081727" cy="408041"/>
          </a:xfrm>
          <a:prstGeom prst="rect">
            <a:avLst/>
          </a:prstGeom>
        </p:spPr>
        <p:txBody>
          <a:bodyPr anchor="t" rtlCol="false" tIns="0" lIns="0" bIns="0" rIns="0">
            <a:spAutoFit/>
          </a:bodyPr>
          <a:lstStyle/>
          <a:p>
            <a:pPr algn="l">
              <a:lnSpc>
                <a:spcPts val="3363"/>
              </a:lnSpc>
            </a:pPr>
            <a:r>
              <a:rPr lang="en-US" sz="2402" spc="33">
                <a:solidFill>
                  <a:srgbClr val="C89F65"/>
                </a:solidFill>
                <a:latin typeface="Open Sans"/>
              </a:rPr>
              <a:t>Nicholas Njubi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a:off x="9144000" y="1835150"/>
            <a:ext cx="12311601"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269585" y="-246337"/>
            <a:ext cx="8231979" cy="10779673"/>
            <a:chOff x="0" y="0"/>
            <a:chExt cx="10975972" cy="14372898"/>
          </a:xfrm>
        </p:grpSpPr>
        <p:pic>
          <p:nvPicPr>
            <p:cNvPr name="Picture 4" id="4"/>
            <p:cNvPicPr>
              <a:picLocks noChangeAspect="true"/>
            </p:cNvPicPr>
            <p:nvPr/>
          </p:nvPicPr>
          <p:blipFill>
            <a:blip r:embed="rId2"/>
            <a:srcRect l="0" t="6350" r="0" b="6350"/>
            <a:stretch>
              <a:fillRect/>
            </a:stretch>
          </p:blipFill>
          <p:spPr>
            <a:xfrm flipH="false" flipV="false">
              <a:off x="0" y="0"/>
              <a:ext cx="10975972" cy="14372898"/>
            </a:xfrm>
            <a:prstGeom prst="rect">
              <a:avLst/>
            </a:prstGeom>
          </p:spPr>
        </p:pic>
      </p:grpSp>
      <p:grpSp>
        <p:nvGrpSpPr>
          <p:cNvPr name="Group 5" id="5"/>
          <p:cNvGrpSpPr/>
          <p:nvPr/>
        </p:nvGrpSpPr>
        <p:grpSpPr>
          <a:xfrm rot="0">
            <a:off x="4983010" y="-246337"/>
            <a:ext cx="2988909" cy="10779673"/>
            <a:chOff x="0" y="0"/>
            <a:chExt cx="3985213" cy="14372898"/>
          </a:xfrm>
        </p:grpSpPr>
        <p:sp>
          <p:nvSpPr>
            <p:cNvPr name="Freeform 6" id="6"/>
            <p:cNvSpPr/>
            <p:nvPr/>
          </p:nvSpPr>
          <p:spPr>
            <a:xfrm flipH="false" flipV="false" rot="-10800000">
              <a:off x="0" y="7186449"/>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0" y="0"/>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9144000" y="790575"/>
            <a:ext cx="5437849" cy="1158875"/>
          </a:xfrm>
          <a:prstGeom prst="rect">
            <a:avLst/>
          </a:prstGeom>
        </p:spPr>
        <p:txBody>
          <a:bodyPr anchor="t" rtlCol="false" tIns="0" lIns="0" bIns="0" rIns="0">
            <a:spAutoFit/>
          </a:bodyPr>
          <a:lstStyle/>
          <a:p>
            <a:pPr>
              <a:lnSpc>
                <a:spcPts val="8800"/>
              </a:lnSpc>
            </a:pPr>
            <a:r>
              <a:rPr lang="en-US" sz="8000">
                <a:solidFill>
                  <a:srgbClr val="C89F65"/>
                </a:solidFill>
                <a:latin typeface="Tek Tall Arabic"/>
              </a:rPr>
              <a:t>PROJECT SUMMARY</a:t>
            </a:r>
          </a:p>
        </p:txBody>
      </p:sp>
      <p:sp>
        <p:nvSpPr>
          <p:cNvPr name="TextBox 9" id="9"/>
          <p:cNvSpPr txBox="true"/>
          <p:nvPr/>
        </p:nvSpPr>
        <p:spPr>
          <a:xfrm rot="0">
            <a:off x="8076694" y="1948240"/>
            <a:ext cx="10325606" cy="10480676"/>
          </a:xfrm>
          <a:prstGeom prst="rect">
            <a:avLst/>
          </a:prstGeom>
        </p:spPr>
        <p:txBody>
          <a:bodyPr anchor="t" rtlCol="false" tIns="0" lIns="0" bIns="0" rIns="0">
            <a:spAutoFit/>
          </a:bodyPr>
          <a:lstStyle/>
          <a:p>
            <a:pPr>
              <a:lnSpc>
                <a:spcPts val="3779"/>
              </a:lnSpc>
            </a:pPr>
            <a:r>
              <a:rPr lang="en-US" sz="2699">
                <a:solidFill>
                  <a:srgbClr val="FFFFFF"/>
                </a:solidFill>
                <a:latin typeface="IBM Plex Sans"/>
              </a:rPr>
              <a:t>Jaba Movie Shop endeavors to optimize user engagement and satisfaction through the implementation of a sophisticated recommendation system. Leveraging the extensive movie database of MovieLens, the project aims to pair clients with films closely aligned with their preferences, prioritizing highly rated movies to ensure customer satisfaction. The primary objective is to develop a robust model that delivers top movie recommendations to users based on their ratings of other movies, employing machine learning algorithms like collaborative filtering and content-based filtering.</a:t>
            </a:r>
          </a:p>
          <a:p>
            <a:pPr>
              <a:lnSpc>
                <a:spcPts val="3779"/>
              </a:lnSpc>
            </a:pPr>
          </a:p>
          <a:p>
            <a:pPr>
              <a:lnSpc>
                <a:spcPts val="3779"/>
              </a:lnSpc>
            </a:pPr>
            <a:r>
              <a:rPr lang="en-US" sz="2699">
                <a:solidFill>
                  <a:srgbClr val="FFFFFF"/>
                </a:solidFill>
                <a:latin typeface="IBM Plex Sans"/>
              </a:rPr>
              <a:t>Through the implementation of advanced machine learning techniques and leveraging the rich dataset provided by MovieLens, Jaba Movie Shop seeks to enhance user engagement significantly. By providing tailored recommendations based on user reviews, tags, and ratings, the project aims to foster a positive user experience and ultimately improve customer satisfaction. </a:t>
            </a:r>
          </a:p>
          <a:p>
            <a:pPr>
              <a:lnSpc>
                <a:spcPts val="3219"/>
              </a:lnSpc>
            </a:pPr>
          </a:p>
          <a:p>
            <a:pPr>
              <a:lnSpc>
                <a:spcPts val="3219"/>
              </a:lnSpc>
            </a:pPr>
          </a:p>
          <a:p>
            <a:pPr>
              <a:lnSpc>
                <a:spcPts val="3219"/>
              </a:lnSpc>
            </a:pPr>
          </a:p>
          <a:p>
            <a:pPr>
              <a:lnSpc>
                <a:spcPts val="3219"/>
              </a:lnSpc>
            </a:pPr>
          </a:p>
          <a:p>
            <a:pPr>
              <a:lnSpc>
                <a:spcPts val="3219"/>
              </a:lnSpc>
            </a:pPr>
          </a:p>
          <a:p>
            <a:pPr algn="l" marL="0" indent="0" lvl="0">
              <a:lnSpc>
                <a:spcPts val="321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438132" cy="10287000"/>
          </a:xfrm>
          <a:custGeom>
            <a:avLst/>
            <a:gdLst/>
            <a:ahLst/>
            <a:cxnLst/>
            <a:rect r="r" b="b" t="t" l="l"/>
            <a:pathLst>
              <a:path h="10287000" w="9438132">
                <a:moveTo>
                  <a:pt x="0" y="0"/>
                </a:moveTo>
                <a:lnTo>
                  <a:pt x="9438132" y="0"/>
                </a:lnTo>
                <a:lnTo>
                  <a:pt x="9438132" y="10287000"/>
                </a:lnTo>
                <a:lnTo>
                  <a:pt x="0" y="10287000"/>
                </a:lnTo>
                <a:lnTo>
                  <a:pt x="0" y="0"/>
                </a:lnTo>
                <a:close/>
              </a:path>
            </a:pathLst>
          </a:custGeom>
          <a:blipFill>
            <a:blip r:embed="rId2"/>
            <a:stretch>
              <a:fillRect l="-31950" t="0" r="-31950" b="0"/>
            </a:stretch>
          </a:blipFill>
        </p:spPr>
      </p:sp>
      <p:sp>
        <p:nvSpPr>
          <p:cNvPr name="TextBox 3" id="3"/>
          <p:cNvSpPr txBox="true"/>
          <p:nvPr/>
        </p:nvSpPr>
        <p:spPr>
          <a:xfrm rot="0">
            <a:off x="10859767" y="1358465"/>
            <a:ext cx="2682383" cy="910971"/>
          </a:xfrm>
          <a:prstGeom prst="rect">
            <a:avLst/>
          </a:prstGeom>
        </p:spPr>
        <p:txBody>
          <a:bodyPr anchor="t" rtlCol="false" tIns="0" lIns="0" bIns="0" rIns="0">
            <a:spAutoFit/>
          </a:bodyPr>
          <a:lstStyle/>
          <a:p>
            <a:pPr algn="l">
              <a:lnSpc>
                <a:spcPts val="7277"/>
              </a:lnSpc>
            </a:pPr>
            <a:r>
              <a:rPr lang="en-US" sz="5198" spc="-192">
                <a:solidFill>
                  <a:srgbClr val="C89F65"/>
                </a:solidFill>
                <a:latin typeface="Montserrat"/>
              </a:rPr>
              <a:t>OUTLINE</a:t>
            </a:r>
          </a:p>
        </p:txBody>
      </p:sp>
      <p:sp>
        <p:nvSpPr>
          <p:cNvPr name="TextBox 4" id="4"/>
          <p:cNvSpPr txBox="true"/>
          <p:nvPr/>
        </p:nvSpPr>
        <p:spPr>
          <a:xfrm rot="0">
            <a:off x="10859767" y="5097466"/>
            <a:ext cx="2682383" cy="455295"/>
          </a:xfrm>
          <a:prstGeom prst="rect">
            <a:avLst/>
          </a:prstGeom>
        </p:spPr>
        <p:txBody>
          <a:bodyPr anchor="t" rtlCol="false" tIns="0" lIns="0" bIns="0" rIns="0">
            <a:spAutoFit/>
          </a:bodyPr>
          <a:lstStyle/>
          <a:p>
            <a:pPr algn="l">
              <a:lnSpc>
                <a:spcPts val="3779"/>
              </a:lnSpc>
            </a:pPr>
            <a:r>
              <a:rPr lang="en-US" sz="2700" spc="32">
                <a:solidFill>
                  <a:srgbClr val="FFFFFF"/>
                </a:solidFill>
                <a:latin typeface="IBM Plex Sans"/>
              </a:rPr>
              <a:t> 2) Project Goal</a:t>
            </a:r>
          </a:p>
        </p:txBody>
      </p:sp>
      <p:sp>
        <p:nvSpPr>
          <p:cNvPr name="TextBox 5" id="5"/>
          <p:cNvSpPr txBox="true"/>
          <p:nvPr/>
        </p:nvSpPr>
        <p:spPr>
          <a:xfrm rot="0">
            <a:off x="10859767" y="6393247"/>
            <a:ext cx="1232198" cy="455295"/>
          </a:xfrm>
          <a:prstGeom prst="rect">
            <a:avLst/>
          </a:prstGeom>
        </p:spPr>
        <p:txBody>
          <a:bodyPr anchor="t" rtlCol="false" tIns="0" lIns="0" bIns="0" rIns="0">
            <a:spAutoFit/>
          </a:bodyPr>
          <a:lstStyle/>
          <a:p>
            <a:pPr algn="l">
              <a:lnSpc>
                <a:spcPts val="3779"/>
              </a:lnSpc>
            </a:pPr>
            <a:r>
              <a:rPr lang="en-US" sz="2700" spc="32">
                <a:solidFill>
                  <a:srgbClr val="FFFFFF"/>
                </a:solidFill>
                <a:latin typeface="IBM Plex Sans"/>
              </a:rPr>
              <a:t>3) Data </a:t>
            </a:r>
          </a:p>
        </p:txBody>
      </p:sp>
      <p:sp>
        <p:nvSpPr>
          <p:cNvPr name="TextBox 6" id="6"/>
          <p:cNvSpPr txBox="true"/>
          <p:nvPr/>
        </p:nvSpPr>
        <p:spPr>
          <a:xfrm rot="0">
            <a:off x="10859767" y="3802066"/>
            <a:ext cx="3097759" cy="459105"/>
          </a:xfrm>
          <a:prstGeom prst="rect">
            <a:avLst/>
          </a:prstGeom>
        </p:spPr>
        <p:txBody>
          <a:bodyPr anchor="t" rtlCol="false" tIns="0" lIns="0" bIns="0" rIns="0">
            <a:spAutoFit/>
          </a:bodyPr>
          <a:lstStyle/>
          <a:p>
            <a:pPr algn="l">
              <a:lnSpc>
                <a:spcPts val="3779"/>
              </a:lnSpc>
            </a:pPr>
            <a:r>
              <a:rPr lang="en-US" sz="2700" spc="32">
                <a:solidFill>
                  <a:srgbClr val="FFFFFF"/>
                </a:solidFill>
                <a:latin typeface="IBM Plex Sans"/>
              </a:rPr>
              <a:t>1) Business Problem</a:t>
            </a:r>
          </a:p>
        </p:txBody>
      </p:sp>
      <p:sp>
        <p:nvSpPr>
          <p:cNvPr name="TextBox 7" id="7"/>
          <p:cNvSpPr txBox="true"/>
          <p:nvPr/>
        </p:nvSpPr>
        <p:spPr>
          <a:xfrm rot="0">
            <a:off x="10859767" y="7688332"/>
            <a:ext cx="2088756" cy="455234"/>
          </a:xfrm>
          <a:prstGeom prst="rect">
            <a:avLst/>
          </a:prstGeom>
        </p:spPr>
        <p:txBody>
          <a:bodyPr anchor="t" rtlCol="false" tIns="0" lIns="0" bIns="0" rIns="0">
            <a:spAutoFit/>
          </a:bodyPr>
          <a:lstStyle/>
          <a:p>
            <a:pPr algn="l">
              <a:lnSpc>
                <a:spcPts val="3783"/>
              </a:lnSpc>
            </a:pPr>
            <a:r>
              <a:rPr lang="en-US" sz="2702" spc="32">
                <a:solidFill>
                  <a:srgbClr val="FFFFFF"/>
                </a:solidFill>
                <a:latin typeface="IBM Plex Sans"/>
              </a:rPr>
              <a:t>4) Methods </a:t>
            </a:r>
          </a:p>
        </p:txBody>
      </p:sp>
      <p:sp>
        <p:nvSpPr>
          <p:cNvPr name="TextBox 8" id="8"/>
          <p:cNvSpPr txBox="true"/>
          <p:nvPr/>
        </p:nvSpPr>
        <p:spPr>
          <a:xfrm rot="0">
            <a:off x="10859767" y="8803066"/>
            <a:ext cx="3474948" cy="931484"/>
          </a:xfrm>
          <a:prstGeom prst="rect">
            <a:avLst/>
          </a:prstGeom>
        </p:spPr>
        <p:txBody>
          <a:bodyPr anchor="t" rtlCol="false" tIns="0" lIns="0" bIns="0" rIns="0">
            <a:spAutoFit/>
          </a:bodyPr>
          <a:lstStyle/>
          <a:p>
            <a:pPr algn="l">
              <a:lnSpc>
                <a:spcPts val="3783"/>
              </a:lnSpc>
            </a:pPr>
            <a:r>
              <a:rPr lang="en-US" sz="2702" spc="32">
                <a:solidFill>
                  <a:srgbClr val="FFFFFF"/>
                </a:solidFill>
                <a:latin typeface="IBM Plex Sans"/>
              </a:rPr>
              <a:t>5)</a:t>
            </a:r>
            <a:r>
              <a:rPr lang="en-US" sz="2702" spc="32">
                <a:solidFill>
                  <a:srgbClr val="FFFFFF"/>
                </a:solidFill>
                <a:latin typeface="IBM Plex Sans"/>
              </a:rPr>
              <a:t> Results and Recommendations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a:off x="9144000" y="3302000"/>
            <a:ext cx="12311601"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269585" y="-246337"/>
            <a:ext cx="8231979" cy="10779673"/>
            <a:chOff x="0" y="0"/>
            <a:chExt cx="10975972" cy="14372898"/>
          </a:xfrm>
        </p:grpSpPr>
        <p:pic>
          <p:nvPicPr>
            <p:cNvPr name="Picture 4" id="4"/>
            <p:cNvPicPr>
              <a:picLocks noChangeAspect="true"/>
            </p:cNvPicPr>
            <p:nvPr/>
          </p:nvPicPr>
          <p:blipFill>
            <a:blip r:embed="rId2"/>
            <a:srcRect l="24544" t="0" r="24544" b="0"/>
            <a:stretch>
              <a:fillRect/>
            </a:stretch>
          </p:blipFill>
          <p:spPr>
            <a:xfrm flipH="false" flipV="false">
              <a:off x="0" y="0"/>
              <a:ext cx="10975972" cy="14372898"/>
            </a:xfrm>
            <a:prstGeom prst="rect">
              <a:avLst/>
            </a:prstGeom>
          </p:spPr>
        </p:pic>
      </p:grpSp>
      <p:grpSp>
        <p:nvGrpSpPr>
          <p:cNvPr name="Group 5" id="5"/>
          <p:cNvGrpSpPr/>
          <p:nvPr/>
        </p:nvGrpSpPr>
        <p:grpSpPr>
          <a:xfrm rot="0">
            <a:off x="4983010" y="-246337"/>
            <a:ext cx="2988909" cy="10779673"/>
            <a:chOff x="0" y="0"/>
            <a:chExt cx="3985213" cy="14372898"/>
          </a:xfrm>
        </p:grpSpPr>
        <p:sp>
          <p:nvSpPr>
            <p:cNvPr name="Freeform 6" id="6"/>
            <p:cNvSpPr/>
            <p:nvPr/>
          </p:nvSpPr>
          <p:spPr>
            <a:xfrm flipH="false" flipV="false" rot="-10800000">
              <a:off x="0" y="7186449"/>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0" y="0"/>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9144000" y="2257425"/>
            <a:ext cx="5437849" cy="1158875"/>
          </a:xfrm>
          <a:prstGeom prst="rect">
            <a:avLst/>
          </a:prstGeom>
        </p:spPr>
        <p:txBody>
          <a:bodyPr anchor="t" rtlCol="false" tIns="0" lIns="0" bIns="0" rIns="0">
            <a:spAutoFit/>
          </a:bodyPr>
          <a:lstStyle/>
          <a:p>
            <a:pPr>
              <a:lnSpc>
                <a:spcPts val="8800"/>
              </a:lnSpc>
            </a:pPr>
            <a:r>
              <a:rPr lang="en-US" sz="8000">
                <a:solidFill>
                  <a:srgbClr val="C89F65"/>
                </a:solidFill>
                <a:latin typeface="Tek Tall Arabic"/>
              </a:rPr>
              <a:t>BUSINESS PROBLEM</a:t>
            </a:r>
          </a:p>
        </p:txBody>
      </p:sp>
      <p:sp>
        <p:nvSpPr>
          <p:cNvPr name="TextBox 9" id="9"/>
          <p:cNvSpPr txBox="true"/>
          <p:nvPr/>
        </p:nvSpPr>
        <p:spPr>
          <a:xfrm rot="0">
            <a:off x="9135185" y="3672265"/>
            <a:ext cx="8209840" cy="10080626"/>
          </a:xfrm>
          <a:prstGeom prst="rect">
            <a:avLst/>
          </a:prstGeom>
        </p:spPr>
        <p:txBody>
          <a:bodyPr anchor="t" rtlCol="false" tIns="0" lIns="0" bIns="0" rIns="0">
            <a:spAutoFit/>
          </a:bodyPr>
          <a:lstStyle/>
          <a:p>
            <a:pPr>
              <a:lnSpc>
                <a:spcPts val="3779"/>
              </a:lnSpc>
            </a:pPr>
            <a:r>
              <a:rPr lang="en-US" sz="2699">
                <a:solidFill>
                  <a:srgbClr val="FFFFFF"/>
                </a:solidFill>
                <a:latin typeface="IBM Plex Sans"/>
              </a:rPr>
              <a:t>Jaba Movie Shop strives to enhance user engagement and satisfaction by implementing a recommendation system that utilizes the MovieLens dataset. Recognizing the significance of understanding consumer preferences and viewing behaviors in the competitive entertainment landscape, the Movie Shop analyzes user ratings and preferences to improve content recommendations. This initiative aims to cultivate stronger client loyalty and consolidate the shop's position as a premier entertainment provider.</a:t>
            </a:r>
          </a:p>
          <a:p>
            <a:pPr>
              <a:lnSpc>
                <a:spcPts val="3779"/>
              </a:lnSpc>
            </a:pPr>
          </a:p>
          <a:p>
            <a:pPr>
              <a:lnSpc>
                <a:spcPts val="3779"/>
              </a:lnSpc>
            </a:pPr>
          </a:p>
          <a:p>
            <a:pPr>
              <a:lnSpc>
                <a:spcPts val="3779"/>
              </a:lnSpc>
            </a:pPr>
          </a:p>
          <a:p>
            <a:pPr>
              <a:lnSpc>
                <a:spcPts val="3779"/>
              </a:lnSpc>
            </a:pPr>
          </a:p>
          <a:p>
            <a:pPr>
              <a:lnSpc>
                <a:spcPts val="3779"/>
              </a:lnSpc>
            </a:pPr>
          </a:p>
          <a:p>
            <a:pPr>
              <a:lnSpc>
                <a:spcPts val="3779"/>
              </a:lnSpc>
            </a:pPr>
          </a:p>
          <a:p>
            <a:pPr>
              <a:lnSpc>
                <a:spcPts val="3219"/>
              </a:lnSpc>
            </a:pPr>
          </a:p>
          <a:p>
            <a:pPr>
              <a:lnSpc>
                <a:spcPts val="3219"/>
              </a:lnSpc>
            </a:pPr>
          </a:p>
          <a:p>
            <a:pPr>
              <a:lnSpc>
                <a:spcPts val="3219"/>
              </a:lnSpc>
            </a:pPr>
          </a:p>
          <a:p>
            <a:pPr>
              <a:lnSpc>
                <a:spcPts val="3219"/>
              </a:lnSpc>
            </a:pPr>
          </a:p>
          <a:p>
            <a:pPr algn="l" marL="0" indent="0" lvl="0">
              <a:lnSpc>
                <a:spcPts val="321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flipV="true">
            <a:off x="6667602" y="6916724"/>
            <a:ext cx="0" cy="9707291"/>
          </a:xfrm>
          <a:prstGeom prst="line">
            <a:avLst/>
          </a:prstGeom>
          <a:ln cap="flat" w="38100">
            <a:solidFill>
              <a:srgbClr val="FFFFFF"/>
            </a:solidFill>
            <a:prstDash val="solid"/>
            <a:headEnd type="none" len="sm" w="sm"/>
            <a:tailEnd type="none" len="sm" w="sm"/>
          </a:ln>
        </p:spPr>
      </p:sp>
      <p:grpSp>
        <p:nvGrpSpPr>
          <p:cNvPr name="Group 3" id="3"/>
          <p:cNvGrpSpPr>
            <a:grpSpLocks noChangeAspect="true"/>
          </p:cNvGrpSpPr>
          <p:nvPr/>
        </p:nvGrpSpPr>
        <p:grpSpPr>
          <a:xfrm rot="0">
            <a:off x="-704705" y="753475"/>
            <a:ext cx="19697410" cy="5306571"/>
            <a:chOff x="3810" y="0"/>
            <a:chExt cx="12369800" cy="3332480"/>
          </a:xfrm>
        </p:grpSpPr>
        <p:sp>
          <p:nvSpPr>
            <p:cNvPr name="Freeform 4" id="4"/>
            <p:cNvSpPr/>
            <p:nvPr/>
          </p:nvSpPr>
          <p:spPr>
            <a:xfrm flipH="false" flipV="false" rot="0">
              <a:off x="3810" y="0"/>
              <a:ext cx="12369800" cy="3332480"/>
            </a:xfrm>
            <a:custGeom>
              <a:avLst/>
              <a:gdLst/>
              <a:ahLst/>
              <a:cxnLst/>
              <a:rect r="r" b="b" t="t" l="l"/>
              <a:pathLst>
                <a:path h="3332480" w="12369800">
                  <a:moveTo>
                    <a:pt x="0" y="0"/>
                  </a:moveTo>
                  <a:lnTo>
                    <a:pt x="12369800" y="0"/>
                  </a:lnTo>
                  <a:lnTo>
                    <a:pt x="12369800" y="3332480"/>
                  </a:lnTo>
                  <a:lnTo>
                    <a:pt x="0" y="3332480"/>
                  </a:lnTo>
                  <a:close/>
                </a:path>
              </a:pathLst>
            </a:custGeom>
            <a:blipFill>
              <a:blip r:embed="rId2"/>
              <a:stretch>
                <a:fillRect l="0" t="-110" r="0" b="-110"/>
              </a:stretch>
            </a:blipFill>
          </p:spPr>
        </p:sp>
        <p:sp>
          <p:nvSpPr>
            <p:cNvPr name="Freeform 5" id="5"/>
            <p:cNvSpPr/>
            <p:nvPr/>
          </p:nvSpPr>
          <p:spPr>
            <a:xfrm flipH="false" flipV="false" rot="0">
              <a:off x="119380" y="168910"/>
              <a:ext cx="3605530" cy="3014980"/>
            </a:xfrm>
            <a:custGeom>
              <a:avLst/>
              <a:gdLst/>
              <a:ahLst/>
              <a:cxnLst/>
              <a:rect r="r" b="b" t="t" l="l"/>
              <a:pathLst>
                <a:path h="3014980" w="3605530">
                  <a:moveTo>
                    <a:pt x="52070" y="0"/>
                  </a:moveTo>
                  <a:lnTo>
                    <a:pt x="0" y="1573530"/>
                  </a:lnTo>
                  <a:lnTo>
                    <a:pt x="52070" y="2954020"/>
                  </a:lnTo>
                  <a:lnTo>
                    <a:pt x="3567430" y="3014980"/>
                  </a:lnTo>
                  <a:lnTo>
                    <a:pt x="3605530" y="0"/>
                  </a:lnTo>
                  <a:close/>
                </a:path>
              </a:pathLst>
            </a:custGeom>
            <a:blipFill>
              <a:blip r:embed="rId3"/>
              <a:stretch>
                <a:fillRect l="-12743" t="0" r="-12531" b="0"/>
              </a:stretch>
            </a:blipFill>
          </p:spPr>
        </p:sp>
        <p:sp>
          <p:nvSpPr>
            <p:cNvPr name="Freeform 6" id="6"/>
            <p:cNvSpPr/>
            <p:nvPr/>
          </p:nvSpPr>
          <p:spPr>
            <a:xfrm flipH="false" flipV="false" rot="0">
              <a:off x="4357370" y="168910"/>
              <a:ext cx="3563620" cy="2999740"/>
            </a:xfrm>
            <a:custGeom>
              <a:avLst/>
              <a:gdLst/>
              <a:ahLst/>
              <a:cxnLst/>
              <a:rect r="r" b="b" t="t" l="l"/>
              <a:pathLst>
                <a:path h="2999740" w="3563620">
                  <a:moveTo>
                    <a:pt x="0" y="2999740"/>
                  </a:moveTo>
                  <a:lnTo>
                    <a:pt x="0" y="19050"/>
                  </a:lnTo>
                  <a:lnTo>
                    <a:pt x="3563620" y="0"/>
                  </a:lnTo>
                  <a:lnTo>
                    <a:pt x="3511550" y="2987040"/>
                  </a:lnTo>
                  <a:close/>
                </a:path>
              </a:pathLst>
            </a:custGeom>
            <a:blipFill>
              <a:blip r:embed="rId4"/>
              <a:stretch>
                <a:fillRect l="-13200" t="0" r="-12986" b="0"/>
              </a:stretch>
            </a:blipFill>
          </p:spPr>
        </p:sp>
        <p:sp>
          <p:nvSpPr>
            <p:cNvPr name="Freeform 7" id="7"/>
            <p:cNvSpPr/>
            <p:nvPr/>
          </p:nvSpPr>
          <p:spPr>
            <a:xfrm flipH="false" flipV="false" rot="0">
              <a:off x="8468360" y="156210"/>
              <a:ext cx="3615690" cy="2961640"/>
            </a:xfrm>
            <a:custGeom>
              <a:avLst/>
              <a:gdLst/>
              <a:ahLst/>
              <a:cxnLst/>
              <a:rect r="r" b="b" t="t" l="l"/>
              <a:pathLst>
                <a:path h="2961640" w="3615690">
                  <a:moveTo>
                    <a:pt x="0" y="2961640"/>
                  </a:moveTo>
                  <a:lnTo>
                    <a:pt x="0" y="12700"/>
                  </a:lnTo>
                  <a:lnTo>
                    <a:pt x="3548380" y="0"/>
                  </a:lnTo>
                  <a:lnTo>
                    <a:pt x="3615690" y="2933700"/>
                  </a:lnTo>
                  <a:close/>
                </a:path>
              </a:pathLst>
            </a:custGeom>
            <a:blipFill>
              <a:blip r:embed="rId5"/>
              <a:stretch>
                <a:fillRect l="-11500" t="0" r="-11289" b="0"/>
              </a:stretch>
            </a:blipFill>
          </p:spPr>
        </p:sp>
      </p:grpSp>
      <p:grpSp>
        <p:nvGrpSpPr>
          <p:cNvPr name="Group 8" id="8"/>
          <p:cNvGrpSpPr/>
          <p:nvPr/>
        </p:nvGrpSpPr>
        <p:grpSpPr>
          <a:xfrm rot="0">
            <a:off x="-1487695" y="4169947"/>
            <a:ext cx="21263391" cy="1966157"/>
            <a:chOff x="0" y="0"/>
            <a:chExt cx="28351188" cy="2621542"/>
          </a:xfrm>
        </p:grpSpPr>
        <p:sp>
          <p:nvSpPr>
            <p:cNvPr name="Freeform 9" id="9"/>
            <p:cNvSpPr/>
            <p:nvPr/>
          </p:nvSpPr>
          <p:spPr>
            <a:xfrm flipH="false" flipV="false" rot="-5400000">
              <a:off x="1052915"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5780286"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0501137"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5400000">
              <a:off x="15228508" y="-1052915"/>
              <a:ext cx="2621542" cy="4727371"/>
            </a:xfrm>
            <a:custGeom>
              <a:avLst/>
              <a:gdLst/>
              <a:ahLst/>
              <a:cxnLst/>
              <a:rect r="r" b="b" t="t" l="l"/>
              <a:pathLst>
                <a:path h="4727371" w="2621542">
                  <a:moveTo>
                    <a:pt x="0" y="0"/>
                  </a:moveTo>
                  <a:lnTo>
                    <a:pt x="2621543" y="0"/>
                  </a:lnTo>
                  <a:lnTo>
                    <a:pt x="2621543"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400000">
              <a:off x="19955880"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400000">
              <a:off x="24676731"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5" id="15"/>
          <p:cNvSpPr txBox="true"/>
          <p:nvPr/>
        </p:nvSpPr>
        <p:spPr>
          <a:xfrm rot="0">
            <a:off x="7496631" y="6859574"/>
            <a:ext cx="9762669" cy="1967230"/>
          </a:xfrm>
          <a:prstGeom prst="rect">
            <a:avLst/>
          </a:prstGeom>
        </p:spPr>
        <p:txBody>
          <a:bodyPr anchor="t" rtlCol="false" tIns="0" lIns="0" bIns="0" rIns="0">
            <a:spAutoFit/>
          </a:bodyPr>
          <a:lstStyle/>
          <a:p>
            <a:pPr>
              <a:lnSpc>
                <a:spcPts val="3919"/>
              </a:lnSpc>
            </a:pPr>
            <a:r>
              <a:rPr lang="en-US" sz="2799">
                <a:solidFill>
                  <a:srgbClr val="FFFFFF"/>
                </a:solidFill>
                <a:latin typeface="IBM Plex Sans Bold"/>
              </a:rPr>
              <a:t>Enhanced User Engagement: </a:t>
            </a:r>
          </a:p>
          <a:p>
            <a:pPr algn="l" marL="0" indent="0" lvl="0">
              <a:lnSpc>
                <a:spcPts val="3919"/>
              </a:lnSpc>
              <a:spcBef>
                <a:spcPct val="0"/>
              </a:spcBef>
            </a:pPr>
            <a:r>
              <a:rPr lang="en-US" sz="2799">
                <a:solidFill>
                  <a:srgbClr val="FFFFFF"/>
                </a:solidFill>
                <a:latin typeface="IBM Plex Sans Condensed"/>
              </a:rPr>
              <a:t>By providing a platform where users receive tailored recommendations based on their reviews, tags, and ratings, the project seeks to enhance user engagement significantly.</a:t>
            </a:r>
          </a:p>
        </p:txBody>
      </p:sp>
      <p:sp>
        <p:nvSpPr>
          <p:cNvPr name="TextBox 16" id="16"/>
          <p:cNvSpPr txBox="true"/>
          <p:nvPr/>
        </p:nvSpPr>
        <p:spPr>
          <a:xfrm rot="0">
            <a:off x="695325" y="6973868"/>
            <a:ext cx="5239677" cy="1158875"/>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C89F65"/>
                </a:solidFill>
                <a:latin typeface="Tek Tall Arabic"/>
              </a:rPr>
              <a:t>PROJECT GOAL 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flipV="true">
            <a:off x="6667602" y="6916724"/>
            <a:ext cx="0" cy="9707291"/>
          </a:xfrm>
          <a:prstGeom prst="line">
            <a:avLst/>
          </a:prstGeom>
          <a:ln cap="flat" w="38100">
            <a:solidFill>
              <a:srgbClr val="FFFFFF"/>
            </a:solidFill>
            <a:prstDash val="solid"/>
            <a:headEnd type="none" len="sm" w="sm"/>
            <a:tailEnd type="none" len="sm" w="sm"/>
          </a:ln>
        </p:spPr>
      </p:sp>
      <p:grpSp>
        <p:nvGrpSpPr>
          <p:cNvPr name="Group 3" id="3"/>
          <p:cNvGrpSpPr>
            <a:grpSpLocks noChangeAspect="true"/>
          </p:cNvGrpSpPr>
          <p:nvPr/>
        </p:nvGrpSpPr>
        <p:grpSpPr>
          <a:xfrm rot="0">
            <a:off x="-704705" y="753475"/>
            <a:ext cx="19697410" cy="5306571"/>
            <a:chOff x="3810" y="0"/>
            <a:chExt cx="12369800" cy="3332480"/>
          </a:xfrm>
        </p:grpSpPr>
        <p:sp>
          <p:nvSpPr>
            <p:cNvPr name="Freeform 4" id="4"/>
            <p:cNvSpPr/>
            <p:nvPr/>
          </p:nvSpPr>
          <p:spPr>
            <a:xfrm flipH="false" flipV="false" rot="0">
              <a:off x="3810" y="0"/>
              <a:ext cx="12369800" cy="3332480"/>
            </a:xfrm>
            <a:custGeom>
              <a:avLst/>
              <a:gdLst/>
              <a:ahLst/>
              <a:cxnLst/>
              <a:rect r="r" b="b" t="t" l="l"/>
              <a:pathLst>
                <a:path h="3332480" w="12369800">
                  <a:moveTo>
                    <a:pt x="0" y="0"/>
                  </a:moveTo>
                  <a:lnTo>
                    <a:pt x="12369800" y="0"/>
                  </a:lnTo>
                  <a:lnTo>
                    <a:pt x="12369800" y="3332480"/>
                  </a:lnTo>
                  <a:lnTo>
                    <a:pt x="0" y="3332480"/>
                  </a:lnTo>
                  <a:close/>
                </a:path>
              </a:pathLst>
            </a:custGeom>
            <a:blipFill>
              <a:blip r:embed="rId2"/>
              <a:stretch>
                <a:fillRect l="0" t="-110" r="0" b="-110"/>
              </a:stretch>
            </a:blipFill>
          </p:spPr>
        </p:sp>
        <p:sp>
          <p:nvSpPr>
            <p:cNvPr name="Freeform 5" id="5"/>
            <p:cNvSpPr/>
            <p:nvPr/>
          </p:nvSpPr>
          <p:spPr>
            <a:xfrm flipH="false" flipV="false" rot="0">
              <a:off x="119380" y="168910"/>
              <a:ext cx="3605530" cy="3014980"/>
            </a:xfrm>
            <a:custGeom>
              <a:avLst/>
              <a:gdLst/>
              <a:ahLst/>
              <a:cxnLst/>
              <a:rect r="r" b="b" t="t" l="l"/>
              <a:pathLst>
                <a:path h="3014980" w="3605530">
                  <a:moveTo>
                    <a:pt x="52070" y="0"/>
                  </a:moveTo>
                  <a:lnTo>
                    <a:pt x="0" y="1573530"/>
                  </a:lnTo>
                  <a:lnTo>
                    <a:pt x="52070" y="2954020"/>
                  </a:lnTo>
                  <a:lnTo>
                    <a:pt x="3567430" y="3014980"/>
                  </a:lnTo>
                  <a:lnTo>
                    <a:pt x="3605530" y="0"/>
                  </a:lnTo>
                  <a:close/>
                </a:path>
              </a:pathLst>
            </a:custGeom>
            <a:blipFill>
              <a:blip r:embed="rId3"/>
              <a:stretch>
                <a:fillRect l="-105" t="-39746" r="105" b="-39746"/>
              </a:stretch>
            </a:blipFill>
          </p:spPr>
        </p:sp>
        <p:sp>
          <p:nvSpPr>
            <p:cNvPr name="Freeform 6" id="6"/>
            <p:cNvSpPr/>
            <p:nvPr/>
          </p:nvSpPr>
          <p:spPr>
            <a:xfrm flipH="false" flipV="false" rot="0">
              <a:off x="4357370" y="168910"/>
              <a:ext cx="3563620" cy="2999740"/>
            </a:xfrm>
            <a:custGeom>
              <a:avLst/>
              <a:gdLst/>
              <a:ahLst/>
              <a:cxnLst/>
              <a:rect r="r" b="b" t="t" l="l"/>
              <a:pathLst>
                <a:path h="2999740" w="3563620">
                  <a:moveTo>
                    <a:pt x="0" y="2999740"/>
                  </a:moveTo>
                  <a:lnTo>
                    <a:pt x="0" y="19050"/>
                  </a:lnTo>
                  <a:lnTo>
                    <a:pt x="3563620" y="0"/>
                  </a:lnTo>
                  <a:lnTo>
                    <a:pt x="3511550" y="2987040"/>
                  </a:lnTo>
                  <a:close/>
                </a:path>
              </a:pathLst>
            </a:custGeom>
            <a:blipFill>
              <a:blip r:embed="rId4"/>
              <a:stretch>
                <a:fillRect l="-13200" t="0" r="-12986" b="0"/>
              </a:stretch>
            </a:blipFill>
          </p:spPr>
        </p:sp>
        <p:sp>
          <p:nvSpPr>
            <p:cNvPr name="Freeform 7" id="7"/>
            <p:cNvSpPr/>
            <p:nvPr/>
          </p:nvSpPr>
          <p:spPr>
            <a:xfrm flipH="false" flipV="false" rot="0">
              <a:off x="8468360" y="156210"/>
              <a:ext cx="3615690" cy="2961640"/>
            </a:xfrm>
            <a:custGeom>
              <a:avLst/>
              <a:gdLst/>
              <a:ahLst/>
              <a:cxnLst/>
              <a:rect r="r" b="b" t="t" l="l"/>
              <a:pathLst>
                <a:path h="2961640" w="3615690">
                  <a:moveTo>
                    <a:pt x="0" y="2961640"/>
                  </a:moveTo>
                  <a:lnTo>
                    <a:pt x="0" y="12700"/>
                  </a:lnTo>
                  <a:lnTo>
                    <a:pt x="3548380" y="0"/>
                  </a:lnTo>
                  <a:lnTo>
                    <a:pt x="3615690" y="2933700"/>
                  </a:lnTo>
                  <a:close/>
                </a:path>
              </a:pathLst>
            </a:custGeom>
            <a:blipFill>
              <a:blip r:embed="rId5"/>
              <a:stretch>
                <a:fillRect l="-11538" t="0" r="-11327" b="0"/>
              </a:stretch>
            </a:blipFill>
          </p:spPr>
        </p:sp>
      </p:grpSp>
      <p:grpSp>
        <p:nvGrpSpPr>
          <p:cNvPr name="Group 8" id="8"/>
          <p:cNvGrpSpPr/>
          <p:nvPr/>
        </p:nvGrpSpPr>
        <p:grpSpPr>
          <a:xfrm rot="0">
            <a:off x="-1487695" y="4169947"/>
            <a:ext cx="21263391" cy="1966157"/>
            <a:chOff x="0" y="0"/>
            <a:chExt cx="28351188" cy="2621542"/>
          </a:xfrm>
        </p:grpSpPr>
        <p:sp>
          <p:nvSpPr>
            <p:cNvPr name="Freeform 9" id="9"/>
            <p:cNvSpPr/>
            <p:nvPr/>
          </p:nvSpPr>
          <p:spPr>
            <a:xfrm flipH="false" flipV="false" rot="-5400000">
              <a:off x="1052915"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5780286"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0501137"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5400000">
              <a:off x="15228508" y="-1052915"/>
              <a:ext cx="2621542" cy="4727371"/>
            </a:xfrm>
            <a:custGeom>
              <a:avLst/>
              <a:gdLst/>
              <a:ahLst/>
              <a:cxnLst/>
              <a:rect r="r" b="b" t="t" l="l"/>
              <a:pathLst>
                <a:path h="4727371" w="2621542">
                  <a:moveTo>
                    <a:pt x="0" y="0"/>
                  </a:moveTo>
                  <a:lnTo>
                    <a:pt x="2621543" y="0"/>
                  </a:lnTo>
                  <a:lnTo>
                    <a:pt x="2621543"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400000">
              <a:off x="19955880"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400000">
              <a:off x="24676731"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5" id="15"/>
          <p:cNvSpPr txBox="true"/>
          <p:nvPr/>
        </p:nvSpPr>
        <p:spPr>
          <a:xfrm rot="0">
            <a:off x="7496631" y="6859574"/>
            <a:ext cx="9762669" cy="2462531"/>
          </a:xfrm>
          <a:prstGeom prst="rect">
            <a:avLst/>
          </a:prstGeom>
        </p:spPr>
        <p:txBody>
          <a:bodyPr anchor="t" rtlCol="false" tIns="0" lIns="0" bIns="0" rIns="0">
            <a:spAutoFit/>
          </a:bodyPr>
          <a:lstStyle/>
          <a:p>
            <a:pPr>
              <a:lnSpc>
                <a:spcPts val="3919"/>
              </a:lnSpc>
            </a:pPr>
            <a:r>
              <a:rPr lang="en-US" sz="2799">
                <a:solidFill>
                  <a:srgbClr val="FFFFFF"/>
                </a:solidFill>
                <a:latin typeface="IBM Plex Sans Bold"/>
              </a:rPr>
              <a:t>Improved Customer Satisfaction: </a:t>
            </a:r>
          </a:p>
          <a:p>
            <a:pPr algn="l" marL="0" indent="0" lvl="0">
              <a:lnSpc>
                <a:spcPts val="3919"/>
              </a:lnSpc>
              <a:spcBef>
                <a:spcPct val="0"/>
              </a:spcBef>
            </a:pPr>
            <a:r>
              <a:rPr lang="en-US" sz="2799">
                <a:solidFill>
                  <a:srgbClr val="FFFFFF"/>
                </a:solidFill>
                <a:latin typeface="IBM Plex Sans Condensed"/>
              </a:rPr>
              <a:t>Ultimately, the project aims to enhance overall customer satisfaction by delivering personalized recommendations that resonate with each individual user, thereby fostering a positive user experience.</a:t>
            </a:r>
          </a:p>
        </p:txBody>
      </p:sp>
      <p:sp>
        <p:nvSpPr>
          <p:cNvPr name="TextBox 16" id="16"/>
          <p:cNvSpPr txBox="true"/>
          <p:nvPr/>
        </p:nvSpPr>
        <p:spPr>
          <a:xfrm rot="0">
            <a:off x="695325" y="6973868"/>
            <a:ext cx="5239677" cy="1158875"/>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C89F65"/>
                </a:solidFill>
                <a:latin typeface="Tek Tall Arabic"/>
              </a:rPr>
              <a:t>PROJECT GOAL 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flipV="true">
            <a:off x="6667602" y="6916724"/>
            <a:ext cx="0" cy="9707291"/>
          </a:xfrm>
          <a:prstGeom prst="line">
            <a:avLst/>
          </a:prstGeom>
          <a:ln cap="flat" w="38100">
            <a:solidFill>
              <a:srgbClr val="FFFFFF"/>
            </a:solidFill>
            <a:prstDash val="solid"/>
            <a:headEnd type="none" len="sm" w="sm"/>
            <a:tailEnd type="none" len="sm" w="sm"/>
          </a:ln>
        </p:spPr>
      </p:sp>
      <p:grpSp>
        <p:nvGrpSpPr>
          <p:cNvPr name="Group 3" id="3"/>
          <p:cNvGrpSpPr>
            <a:grpSpLocks noChangeAspect="true"/>
          </p:cNvGrpSpPr>
          <p:nvPr/>
        </p:nvGrpSpPr>
        <p:grpSpPr>
          <a:xfrm rot="0">
            <a:off x="-704705" y="753475"/>
            <a:ext cx="19697410" cy="5306571"/>
            <a:chOff x="3810" y="0"/>
            <a:chExt cx="12369800" cy="3332480"/>
          </a:xfrm>
        </p:grpSpPr>
        <p:sp>
          <p:nvSpPr>
            <p:cNvPr name="Freeform 4" id="4"/>
            <p:cNvSpPr/>
            <p:nvPr/>
          </p:nvSpPr>
          <p:spPr>
            <a:xfrm flipH="false" flipV="false" rot="0">
              <a:off x="3810" y="0"/>
              <a:ext cx="12369800" cy="3332480"/>
            </a:xfrm>
            <a:custGeom>
              <a:avLst/>
              <a:gdLst/>
              <a:ahLst/>
              <a:cxnLst/>
              <a:rect r="r" b="b" t="t" l="l"/>
              <a:pathLst>
                <a:path h="3332480" w="12369800">
                  <a:moveTo>
                    <a:pt x="0" y="0"/>
                  </a:moveTo>
                  <a:lnTo>
                    <a:pt x="12369800" y="0"/>
                  </a:lnTo>
                  <a:lnTo>
                    <a:pt x="12369800" y="3332480"/>
                  </a:lnTo>
                  <a:lnTo>
                    <a:pt x="0" y="3332480"/>
                  </a:lnTo>
                  <a:close/>
                </a:path>
              </a:pathLst>
            </a:custGeom>
            <a:blipFill>
              <a:blip r:embed="rId2"/>
              <a:stretch>
                <a:fillRect l="0" t="-110" r="0" b="-110"/>
              </a:stretch>
            </a:blipFill>
          </p:spPr>
        </p:sp>
        <p:sp>
          <p:nvSpPr>
            <p:cNvPr name="Freeform 5" id="5"/>
            <p:cNvSpPr/>
            <p:nvPr/>
          </p:nvSpPr>
          <p:spPr>
            <a:xfrm flipH="false" flipV="false" rot="0">
              <a:off x="119380" y="168910"/>
              <a:ext cx="3605530" cy="3014980"/>
            </a:xfrm>
            <a:custGeom>
              <a:avLst/>
              <a:gdLst/>
              <a:ahLst/>
              <a:cxnLst/>
              <a:rect r="r" b="b" t="t" l="l"/>
              <a:pathLst>
                <a:path h="3014980" w="3605530">
                  <a:moveTo>
                    <a:pt x="52070" y="0"/>
                  </a:moveTo>
                  <a:lnTo>
                    <a:pt x="0" y="1573530"/>
                  </a:lnTo>
                  <a:lnTo>
                    <a:pt x="52070" y="2954020"/>
                  </a:lnTo>
                  <a:lnTo>
                    <a:pt x="3567430" y="3014980"/>
                  </a:lnTo>
                  <a:lnTo>
                    <a:pt x="3605530" y="0"/>
                  </a:lnTo>
                  <a:close/>
                </a:path>
              </a:pathLst>
            </a:custGeom>
            <a:blipFill>
              <a:blip r:embed="rId3"/>
              <a:stretch>
                <a:fillRect l="-12860" t="0" r="-12649" b="0"/>
              </a:stretch>
            </a:blipFill>
          </p:spPr>
        </p:sp>
        <p:sp>
          <p:nvSpPr>
            <p:cNvPr name="Freeform 6" id="6"/>
            <p:cNvSpPr/>
            <p:nvPr/>
          </p:nvSpPr>
          <p:spPr>
            <a:xfrm flipH="false" flipV="false" rot="0">
              <a:off x="4357370" y="168910"/>
              <a:ext cx="3563620" cy="2999740"/>
            </a:xfrm>
            <a:custGeom>
              <a:avLst/>
              <a:gdLst/>
              <a:ahLst/>
              <a:cxnLst/>
              <a:rect r="r" b="b" t="t" l="l"/>
              <a:pathLst>
                <a:path h="2999740" w="3563620">
                  <a:moveTo>
                    <a:pt x="0" y="2999740"/>
                  </a:moveTo>
                  <a:lnTo>
                    <a:pt x="0" y="19050"/>
                  </a:lnTo>
                  <a:lnTo>
                    <a:pt x="3563620" y="0"/>
                  </a:lnTo>
                  <a:lnTo>
                    <a:pt x="3511550" y="2987040"/>
                  </a:lnTo>
                  <a:close/>
                </a:path>
              </a:pathLst>
            </a:custGeom>
            <a:blipFill>
              <a:blip r:embed="rId4"/>
              <a:stretch>
                <a:fillRect l="-13239" t="0" r="-13025" b="0"/>
              </a:stretch>
            </a:blipFill>
          </p:spPr>
        </p:sp>
        <p:sp>
          <p:nvSpPr>
            <p:cNvPr name="Freeform 7" id="7"/>
            <p:cNvSpPr/>
            <p:nvPr/>
          </p:nvSpPr>
          <p:spPr>
            <a:xfrm flipH="false" flipV="false" rot="0">
              <a:off x="8468360" y="156210"/>
              <a:ext cx="3615690" cy="2961640"/>
            </a:xfrm>
            <a:custGeom>
              <a:avLst/>
              <a:gdLst/>
              <a:ahLst/>
              <a:cxnLst/>
              <a:rect r="r" b="b" t="t" l="l"/>
              <a:pathLst>
                <a:path h="2961640" w="3615690">
                  <a:moveTo>
                    <a:pt x="0" y="2961640"/>
                  </a:moveTo>
                  <a:lnTo>
                    <a:pt x="0" y="12700"/>
                  </a:lnTo>
                  <a:lnTo>
                    <a:pt x="3548380" y="0"/>
                  </a:lnTo>
                  <a:lnTo>
                    <a:pt x="3615690" y="2933700"/>
                  </a:lnTo>
                  <a:close/>
                </a:path>
              </a:pathLst>
            </a:custGeom>
            <a:blipFill>
              <a:blip r:embed="rId5"/>
              <a:stretch>
                <a:fillRect l="-11576" t="0" r="-11366" b="0"/>
              </a:stretch>
            </a:blipFill>
          </p:spPr>
        </p:sp>
      </p:grpSp>
      <p:grpSp>
        <p:nvGrpSpPr>
          <p:cNvPr name="Group 8" id="8"/>
          <p:cNvGrpSpPr/>
          <p:nvPr/>
        </p:nvGrpSpPr>
        <p:grpSpPr>
          <a:xfrm rot="0">
            <a:off x="-1487695" y="4169947"/>
            <a:ext cx="21263391" cy="1966157"/>
            <a:chOff x="0" y="0"/>
            <a:chExt cx="28351188" cy="2621542"/>
          </a:xfrm>
        </p:grpSpPr>
        <p:sp>
          <p:nvSpPr>
            <p:cNvPr name="Freeform 9" id="9"/>
            <p:cNvSpPr/>
            <p:nvPr/>
          </p:nvSpPr>
          <p:spPr>
            <a:xfrm flipH="false" flipV="false" rot="-5400000">
              <a:off x="1052915"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5400000">
              <a:off x="5780286"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0000">
              <a:off x="10501137"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5400000">
              <a:off x="15228508" y="-1052915"/>
              <a:ext cx="2621542" cy="4727371"/>
            </a:xfrm>
            <a:custGeom>
              <a:avLst/>
              <a:gdLst/>
              <a:ahLst/>
              <a:cxnLst/>
              <a:rect r="r" b="b" t="t" l="l"/>
              <a:pathLst>
                <a:path h="4727371" w="2621542">
                  <a:moveTo>
                    <a:pt x="0" y="0"/>
                  </a:moveTo>
                  <a:lnTo>
                    <a:pt x="2621543" y="0"/>
                  </a:lnTo>
                  <a:lnTo>
                    <a:pt x="2621543"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5400000">
              <a:off x="19955880"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5400000">
              <a:off x="24676731" y="-1052915"/>
              <a:ext cx="2621542" cy="4727371"/>
            </a:xfrm>
            <a:custGeom>
              <a:avLst/>
              <a:gdLst/>
              <a:ahLst/>
              <a:cxnLst/>
              <a:rect r="r" b="b" t="t" l="l"/>
              <a:pathLst>
                <a:path h="4727371" w="2621542">
                  <a:moveTo>
                    <a:pt x="0" y="0"/>
                  </a:moveTo>
                  <a:lnTo>
                    <a:pt x="2621542" y="0"/>
                  </a:lnTo>
                  <a:lnTo>
                    <a:pt x="2621542" y="4727372"/>
                  </a:lnTo>
                  <a:lnTo>
                    <a:pt x="0" y="47273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5" id="15"/>
          <p:cNvSpPr txBox="true"/>
          <p:nvPr/>
        </p:nvSpPr>
        <p:spPr>
          <a:xfrm rot="0">
            <a:off x="7496631" y="6859574"/>
            <a:ext cx="9762669" cy="1967231"/>
          </a:xfrm>
          <a:prstGeom prst="rect">
            <a:avLst/>
          </a:prstGeom>
        </p:spPr>
        <p:txBody>
          <a:bodyPr anchor="t" rtlCol="false" tIns="0" lIns="0" bIns="0" rIns="0">
            <a:spAutoFit/>
          </a:bodyPr>
          <a:lstStyle/>
          <a:p>
            <a:pPr>
              <a:lnSpc>
                <a:spcPts val="3919"/>
              </a:lnSpc>
            </a:pPr>
            <a:r>
              <a:rPr lang="en-US" sz="2799">
                <a:solidFill>
                  <a:srgbClr val="FFFFFF"/>
                </a:solidFill>
                <a:latin typeface="IBM Plex Sans Bold"/>
              </a:rPr>
              <a:t>Top Movie Recommendations: </a:t>
            </a:r>
          </a:p>
          <a:p>
            <a:pPr algn="l" marL="0" indent="0" lvl="0">
              <a:lnSpc>
                <a:spcPts val="3919"/>
              </a:lnSpc>
              <a:spcBef>
                <a:spcPct val="0"/>
              </a:spcBef>
            </a:pPr>
            <a:r>
              <a:rPr lang="en-US" sz="2799">
                <a:solidFill>
                  <a:srgbClr val="FFFFFF"/>
                </a:solidFill>
                <a:latin typeface="IBM Plex Sans Condensed"/>
              </a:rPr>
              <a:t>The core focus is on building a model capable of delivering top movie recommendations to users, ensuring they are exposed to content that aligns with their preferences and interests.</a:t>
            </a:r>
          </a:p>
        </p:txBody>
      </p:sp>
      <p:sp>
        <p:nvSpPr>
          <p:cNvPr name="TextBox 16" id="16"/>
          <p:cNvSpPr txBox="true"/>
          <p:nvPr/>
        </p:nvSpPr>
        <p:spPr>
          <a:xfrm rot="0">
            <a:off x="695325" y="6973868"/>
            <a:ext cx="5239677" cy="1158875"/>
          </a:xfrm>
          <a:prstGeom prst="rect">
            <a:avLst/>
          </a:prstGeom>
        </p:spPr>
        <p:txBody>
          <a:bodyPr anchor="t" rtlCol="false" tIns="0" lIns="0" bIns="0" rIns="0">
            <a:spAutoFit/>
          </a:bodyPr>
          <a:lstStyle/>
          <a:p>
            <a:pPr algn="l" marL="0" indent="0" lvl="0">
              <a:lnSpc>
                <a:spcPts val="8800"/>
              </a:lnSpc>
              <a:spcBef>
                <a:spcPct val="0"/>
              </a:spcBef>
            </a:pPr>
            <a:r>
              <a:rPr lang="en-US" sz="8000">
                <a:solidFill>
                  <a:srgbClr val="C89F65"/>
                </a:solidFill>
                <a:latin typeface="Tek Tall Arabic"/>
              </a:rPr>
              <a:t>PROJECT GOAL 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B1919"/>
        </a:solidFill>
      </p:bgPr>
    </p:bg>
    <p:spTree>
      <p:nvGrpSpPr>
        <p:cNvPr id="1" name=""/>
        <p:cNvGrpSpPr/>
        <p:nvPr/>
      </p:nvGrpSpPr>
      <p:grpSpPr>
        <a:xfrm>
          <a:off x="0" y="0"/>
          <a:ext cx="0" cy="0"/>
          <a:chOff x="0" y="0"/>
          <a:chExt cx="0" cy="0"/>
        </a:xfrm>
      </p:grpSpPr>
      <p:sp>
        <p:nvSpPr>
          <p:cNvPr name="AutoShape 2" id="2"/>
          <p:cNvSpPr/>
          <p:nvPr/>
        </p:nvSpPr>
        <p:spPr>
          <a:xfrm>
            <a:off x="9144000" y="3302000"/>
            <a:ext cx="12311601" cy="0"/>
          </a:xfrm>
          <a:prstGeom prst="line">
            <a:avLst/>
          </a:prstGeom>
          <a:ln cap="flat" w="38100">
            <a:solidFill>
              <a:srgbClr val="FFFFFF"/>
            </a:solidFill>
            <a:prstDash val="solid"/>
            <a:headEnd type="none" len="sm" w="sm"/>
            <a:tailEnd type="none" len="sm" w="sm"/>
          </a:ln>
        </p:spPr>
      </p:sp>
      <p:grpSp>
        <p:nvGrpSpPr>
          <p:cNvPr name="Group 3" id="3"/>
          <p:cNvGrpSpPr/>
          <p:nvPr/>
        </p:nvGrpSpPr>
        <p:grpSpPr>
          <a:xfrm rot="0">
            <a:off x="8815" y="0"/>
            <a:ext cx="9135185" cy="10533337"/>
            <a:chOff x="0" y="0"/>
            <a:chExt cx="12180247" cy="14044449"/>
          </a:xfrm>
        </p:grpSpPr>
        <p:pic>
          <p:nvPicPr>
            <p:cNvPr name="Picture 4" id="4"/>
            <p:cNvPicPr>
              <a:picLocks noChangeAspect="true"/>
            </p:cNvPicPr>
            <p:nvPr/>
          </p:nvPicPr>
          <p:blipFill>
            <a:blip r:embed="rId2"/>
            <a:srcRect l="21074" t="0" r="21074" b="0"/>
            <a:stretch>
              <a:fillRect/>
            </a:stretch>
          </p:blipFill>
          <p:spPr>
            <a:xfrm flipH="false" flipV="false">
              <a:off x="0" y="0"/>
              <a:ext cx="12180247" cy="14044449"/>
            </a:xfrm>
            <a:prstGeom prst="rect">
              <a:avLst/>
            </a:prstGeom>
          </p:spPr>
        </p:pic>
      </p:grpSp>
      <p:grpSp>
        <p:nvGrpSpPr>
          <p:cNvPr name="Group 5" id="5"/>
          <p:cNvGrpSpPr/>
          <p:nvPr/>
        </p:nvGrpSpPr>
        <p:grpSpPr>
          <a:xfrm rot="0">
            <a:off x="6155091" y="0"/>
            <a:ext cx="2988909" cy="10779673"/>
            <a:chOff x="0" y="0"/>
            <a:chExt cx="3985213" cy="14372898"/>
          </a:xfrm>
        </p:grpSpPr>
        <p:sp>
          <p:nvSpPr>
            <p:cNvPr name="Freeform 6" id="6"/>
            <p:cNvSpPr/>
            <p:nvPr/>
          </p:nvSpPr>
          <p:spPr>
            <a:xfrm flipH="false" flipV="false" rot="-10800000">
              <a:off x="0" y="7186449"/>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0" y="0"/>
              <a:ext cx="3985213" cy="7186449"/>
            </a:xfrm>
            <a:custGeom>
              <a:avLst/>
              <a:gdLst/>
              <a:ahLst/>
              <a:cxnLst/>
              <a:rect r="r" b="b" t="t" l="l"/>
              <a:pathLst>
                <a:path h="7186449" w="3985213">
                  <a:moveTo>
                    <a:pt x="0" y="0"/>
                  </a:moveTo>
                  <a:lnTo>
                    <a:pt x="3985213" y="0"/>
                  </a:lnTo>
                  <a:lnTo>
                    <a:pt x="3985213" y="7186449"/>
                  </a:lnTo>
                  <a:lnTo>
                    <a:pt x="0" y="71864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8" id="8"/>
          <p:cNvSpPr txBox="true"/>
          <p:nvPr/>
        </p:nvSpPr>
        <p:spPr>
          <a:xfrm rot="0">
            <a:off x="10165208" y="2143125"/>
            <a:ext cx="5437849" cy="1158875"/>
          </a:xfrm>
          <a:prstGeom prst="rect">
            <a:avLst/>
          </a:prstGeom>
        </p:spPr>
        <p:txBody>
          <a:bodyPr anchor="t" rtlCol="false" tIns="0" lIns="0" bIns="0" rIns="0">
            <a:spAutoFit/>
          </a:bodyPr>
          <a:lstStyle/>
          <a:p>
            <a:pPr>
              <a:lnSpc>
                <a:spcPts val="8800"/>
              </a:lnSpc>
            </a:pPr>
            <a:r>
              <a:rPr lang="en-US" sz="8000">
                <a:solidFill>
                  <a:srgbClr val="C89F65"/>
                </a:solidFill>
                <a:latin typeface="Tek Tall Arabic"/>
              </a:rPr>
              <a:t>DATA</a:t>
            </a:r>
          </a:p>
        </p:txBody>
      </p:sp>
      <p:sp>
        <p:nvSpPr>
          <p:cNvPr name="TextBox 9" id="9"/>
          <p:cNvSpPr txBox="true"/>
          <p:nvPr/>
        </p:nvSpPr>
        <p:spPr>
          <a:xfrm rot="0">
            <a:off x="9779035" y="3708744"/>
            <a:ext cx="7480265" cy="6270626"/>
          </a:xfrm>
          <a:prstGeom prst="rect">
            <a:avLst/>
          </a:prstGeom>
        </p:spPr>
        <p:txBody>
          <a:bodyPr anchor="t" rtlCol="false" tIns="0" lIns="0" bIns="0" rIns="0">
            <a:spAutoFit/>
          </a:bodyPr>
          <a:lstStyle/>
          <a:p>
            <a:pPr>
              <a:lnSpc>
                <a:spcPts val="3779"/>
              </a:lnSpc>
            </a:pPr>
            <a:r>
              <a:rPr lang="en-US" sz="2699">
                <a:solidFill>
                  <a:srgbClr val="FFFFFF"/>
                </a:solidFill>
                <a:latin typeface="IBM Plex Sans"/>
              </a:rPr>
              <a:t>The dataset used in this project was obtained from rom the GroupLens research lab at the University of Minnesota, which contains 100,000 user ratings.</a:t>
            </a:r>
          </a:p>
          <a:p>
            <a:pPr>
              <a:lnSpc>
                <a:spcPts val="3779"/>
              </a:lnSpc>
            </a:pPr>
          </a:p>
          <a:p>
            <a:pPr>
              <a:lnSpc>
                <a:spcPts val="3779"/>
              </a:lnSpc>
            </a:pPr>
          </a:p>
          <a:p>
            <a:pPr>
              <a:lnSpc>
                <a:spcPts val="3779"/>
              </a:lnSpc>
            </a:pPr>
          </a:p>
          <a:p>
            <a:pPr>
              <a:lnSpc>
                <a:spcPts val="3779"/>
              </a:lnSpc>
            </a:pPr>
          </a:p>
          <a:p>
            <a:pPr>
              <a:lnSpc>
                <a:spcPts val="3779"/>
              </a:lnSpc>
            </a:pPr>
          </a:p>
          <a:p>
            <a:pPr>
              <a:lnSpc>
                <a:spcPts val="3219"/>
              </a:lnSpc>
            </a:pPr>
          </a:p>
          <a:p>
            <a:pPr>
              <a:lnSpc>
                <a:spcPts val="3219"/>
              </a:lnSpc>
            </a:pPr>
          </a:p>
          <a:p>
            <a:pPr>
              <a:lnSpc>
                <a:spcPts val="3219"/>
              </a:lnSpc>
            </a:pPr>
          </a:p>
          <a:p>
            <a:pPr>
              <a:lnSpc>
                <a:spcPts val="3219"/>
              </a:lnSpc>
            </a:pPr>
          </a:p>
          <a:p>
            <a:pPr algn="l" marL="0" indent="0" lvl="0">
              <a:lnSpc>
                <a:spcPts val="321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DAGAUe3MHGY</dc:identifier>
  <dcterms:modified xsi:type="dcterms:W3CDTF">2011-08-01T06:04:30Z</dcterms:modified>
  <cp:revision>1</cp:revision>
  <dc:title>Movie Recommendation Project</dc:title>
</cp:coreProperties>
</file>